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_rels/presentation.xml.rels" ContentType="application/vnd.openxmlformats-package.relationships+xml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20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24.png" ContentType="image/png"/>
  <Override PartName="/ppt/media/image29.png" ContentType="image/png"/>
  <Override PartName="/ppt/media/image1.png" ContentType="image/png"/>
  <Override PartName="/ppt/media/image31.png" ContentType="image/png"/>
  <Override PartName="/ppt/media/image11.png" ContentType="image/png"/>
  <Override PartName="/ppt/media/image6.png" ContentType="image/png"/>
  <Override PartName="/ppt/media/image36.png" ContentType="image/png"/>
  <Override PartName="/ppt/media/image12.png" ContentType="image/png"/>
  <Override PartName="/ppt/media/image40.jpeg" ContentType="image/jpeg"/>
  <Override PartName="/ppt/media/image9.png" ContentType="image/png"/>
  <Override PartName="/ppt/media/image39.png" ContentType="image/png"/>
  <Override PartName="/ppt/media/image7.png" ContentType="image/png"/>
  <Override PartName="/ppt/media/image37.png" ContentType="image/png"/>
  <Override PartName="/ppt/media/image13.png" ContentType="image/png"/>
  <Override PartName="/ppt/media/image30.png" ContentType="image/png"/>
  <Override PartName="/ppt/media/image28.png" ContentType="image/png"/>
  <Override PartName="/ppt/media/image41.jpeg" ContentType="image/jpeg"/>
  <Override PartName="/ppt/media/image10.png" ContentType="image/png"/>
  <Override PartName="/ppt/media/image5.png" ContentType="image/png"/>
  <Override PartName="/ppt/media/image35.png" ContentType="image/png"/>
  <Override PartName="/ppt/media/image8.jpeg" ContentType="image/jpeg"/>
  <Override PartName="/ppt/media/image38.png" ContentType="image/png"/>
  <Override PartName="/ppt/media/image34.png" ContentType="image/png"/>
  <Override PartName="/ppt/media/image4.png" ContentType="image/png"/>
  <Override PartName="/ppt/media/image27.png" ContentType="image/png"/>
  <Override PartName="/ppt/media/image33.png" ContentType="image/png"/>
  <Override PartName="/ppt/media/image3.png" ContentType="image/png"/>
  <Override PartName="/ppt/media/image26.png" ContentType="image/png"/>
  <Override PartName="/ppt/media/image32.png" ContentType="image/png"/>
  <Override PartName="/ppt/media/image2.png" ContentType="image/png"/>
  <Override PartName="/ppt/media/image25.png" ContentType="image/png"/>
  <Override PartName="/ppt/slideLayouts/_rels/slideLayout5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39.xml.rels" ContentType="application/vnd.openxmlformats-package.relationships+xml"/>
  <Override PartName="/ppt/slideLayouts/slideLayout2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5.xml" ContentType="application/vnd.openxmlformats-officedocument.presentationml.slideLayout+xml"/>
  <Override PartName="/ppt/presProps.xml" ContentType="application/vnd.openxmlformats-officedocument.presentationml.presProps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19.xml" ContentType="application/vnd.openxmlformats-officedocument.presentationml.slide+xml"/>
  <Override PartName="/ppt/slides/slide4.xml" ContentType="application/vnd.openxmlformats-officedocument.presentationml.slide+xml"/>
  <Override PartName="/ppt/slides/slide6.xml" ContentType="application/vnd.openxmlformats-officedocument.presentationml.slide+xml"/>
  <Override PartName="/ppt/slides/slide20.xml" ContentType="application/vnd.openxmlformats-officedocument.presentationml.slide+xml"/>
  <Override PartName="/ppt/slides/slide18.xml" ContentType="application/vnd.openxmlformats-officedocument.presentationml.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20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3.xml.rels" ContentType="application/vnd.openxmlformats-package.relationships+xml"/>
  <Override PartName="/ppt/slides/_rels/slide16.xml.rels" ContentType="application/vnd.openxmlformats-package.relationships+xml"/>
  <Override PartName="/ppt/slides/_rels/slide12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19.xml.rels" ContentType="application/vnd.openxmlformats-package.relationships+xml"/>
  <Override PartName="/ppt/slides/_rels/slide3.xml.rels" ContentType="application/vnd.openxmlformats-package.relationships+xml"/>
  <Override PartName="/ppt/slides/_rels/slide6.xml.rels" ContentType="application/vnd.openxmlformats-package.relationships+xml"/>
  <Override PartName="/ppt/slides/_rels/slide18.xml.rels" ContentType="application/vnd.openxmlformats-package.relationships+xml"/>
  <Override PartName="/ppt/slides/_rels/slide17.xml.rels" ContentType="application/vnd.openxmlformats-package.relationships+xml"/>
  <Override PartName="/ppt/slides/slide16.xml" ContentType="application/vnd.openxmlformats-officedocument.presentationml.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5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x="10080625" cy="567055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602F2D7-289E-4A0F-B015-19E327E82C57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1E22E51-FA1A-4D4F-97E8-A1E9D6FCB824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4" name="PlaceHolder 5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0BE6D43-3796-4E96-9361-46E4A2CAB69A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40" name="PlaceHolder 6"/>
          <p:cNvSpPr>
            <a:spLocks noGrp="1"/>
          </p:cNvSpPr>
          <p:nvPr>
            <p:ph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41" name="PlaceHolder 7"/>
          <p:cNvSpPr>
            <a:spLocks noGrp="1"/>
          </p:cNvSpPr>
          <p:nvPr>
            <p:ph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8082184-FEAE-4DFA-9889-BE895FA38ADA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862F7BED-0607-45DD-BC4D-9E9C0CF76C7C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037E6093-902E-454B-956F-E5E3D3BBBE31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E280136C-82A7-4474-BEAA-B31AB55E6FC0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6B8CA692-4733-4F02-AFA1-46BC8C9FCC54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04D140AE-1CC3-4343-AA0D-36C44EE66383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EB25D7DC-B43F-4525-87AB-CAE027EBDA32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9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E5EF08EB-2C48-4DFA-9EE8-EEFBD001C069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25C2A3E-099E-4AF0-893F-6BA29AF551A0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3" name="PlaceHolder 4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815BA90F-BD8B-402A-8420-2FF8987131C2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C8C11081-0DB4-45AF-86FA-1ABAE7DFB748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5B66C6DB-F67E-4DAE-9619-4EAE8920E820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5" name="PlaceHolder 5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0A388EC3-DEF9-4B56-B335-04B69A0CC74B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9" name="PlaceHolder 4"/>
          <p:cNvSpPr>
            <a:spLocks noGrp="1"/>
          </p:cNvSpPr>
          <p:nvPr>
            <p:ph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80" name="PlaceHolder 5"/>
          <p:cNvSpPr>
            <a:spLocks noGrp="1"/>
          </p:cNvSpPr>
          <p:nvPr>
            <p:ph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81" name="PlaceHolder 6"/>
          <p:cNvSpPr>
            <a:spLocks noGrp="1"/>
          </p:cNvSpPr>
          <p:nvPr>
            <p:ph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82" name="PlaceHolder 7"/>
          <p:cNvSpPr>
            <a:spLocks noGrp="1"/>
          </p:cNvSpPr>
          <p:nvPr>
            <p:ph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655B5B2A-CCD0-4E79-B0CF-6895A4B01BA9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AA125919-6262-4B3A-8563-B511F570596C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01547724-918B-46D3-9129-989ADF423A34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0FCBB557-A482-46F1-AB78-777394BDF728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94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B53A928D-BFCD-4679-BF83-90E1F3748390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B0B13A3E-F8BC-4332-94EA-E34A73A6A4A8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DE93446-F5BE-4E58-9A2D-6F110EE06C1B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115CFCE8-97F6-40B1-A238-35F6FDE5B7B8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00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AC2A1F43-5940-40FD-B1E9-ABA5273DF815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04" name="PlaceHolder 4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334A9F5A-3879-4B5D-B1A1-522EB0D81568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08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611942DC-0EDE-4F34-AD61-1ED575B3B441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11" name="PlaceHolder 3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60B3A4BF-D2AD-48D9-AF21-6B49C8B4A248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15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16" name="PlaceHolder 5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7A2B0D3B-F08E-4AEA-8AC4-F981E1317C4A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19" name="PlaceHolder 3"/>
          <p:cNvSpPr>
            <a:spLocks noGrp="1"/>
          </p:cNvSpPr>
          <p:nvPr>
            <p:ph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20" name="PlaceHolder 4"/>
          <p:cNvSpPr>
            <a:spLocks noGrp="1"/>
          </p:cNvSpPr>
          <p:nvPr>
            <p:ph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21" name="PlaceHolder 5"/>
          <p:cNvSpPr>
            <a:spLocks noGrp="1"/>
          </p:cNvSpPr>
          <p:nvPr>
            <p:ph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22" name="PlaceHolder 6"/>
          <p:cNvSpPr>
            <a:spLocks noGrp="1"/>
          </p:cNvSpPr>
          <p:nvPr>
            <p:ph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23" name="PlaceHolder 7"/>
          <p:cNvSpPr>
            <a:spLocks noGrp="1"/>
          </p:cNvSpPr>
          <p:nvPr>
            <p:ph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DE12570C-FC9B-4199-90E7-36335BAB5A82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BB422825-B6A0-4C85-9762-DCF507AD7AA1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7C76E394-2572-46B7-945D-7194A5FE3C1C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132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94BB7FCE-2F5F-42DB-BD63-41AE93D73F5D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7558FFA-0528-4AFD-9ABE-DD36FA987614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AC935265-8258-4FFB-860D-2C77803AC115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60672B10-9E13-4B97-BF77-8F461C6430F9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4FA41096-00E0-408D-9F80-858C4A6440A3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139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40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41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C96458EC-9CE5-4778-9F17-8106CF42BD2B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143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44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45" name="PlaceHolder 4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D2BCFE6B-2CC4-46FD-A4B6-CB5285D0C74C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14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48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49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7C5BB0C0-FEEE-47AC-A40F-731AF6831F36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151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52" name="PlaceHolder 3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20C53105-3D30-4914-A34C-EEE3B01F75E2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154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55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56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57" name="PlaceHolder 5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0F65D850-85B4-40A9-8DB1-21051A3779E7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159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60" name="PlaceHolder 3"/>
          <p:cNvSpPr>
            <a:spLocks noGrp="1"/>
          </p:cNvSpPr>
          <p:nvPr>
            <p:ph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61" name="PlaceHolder 4"/>
          <p:cNvSpPr>
            <a:spLocks noGrp="1"/>
          </p:cNvSpPr>
          <p:nvPr>
            <p:ph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62" name="PlaceHolder 5"/>
          <p:cNvSpPr>
            <a:spLocks noGrp="1"/>
          </p:cNvSpPr>
          <p:nvPr>
            <p:ph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63" name="PlaceHolder 6"/>
          <p:cNvSpPr>
            <a:spLocks noGrp="1"/>
          </p:cNvSpPr>
          <p:nvPr>
            <p:ph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64" name="PlaceHolder 7"/>
          <p:cNvSpPr>
            <a:spLocks noGrp="1"/>
          </p:cNvSpPr>
          <p:nvPr>
            <p:ph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80D2B391-F3E5-4E4F-99E5-8989EB09AF4D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00B2998-70E9-4F8E-9A1D-10138C01CA4D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B4B928A-86D6-4FE5-B143-3EECD7131045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B32FA74-938D-4076-9AEF-404F1138ADED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19767A7-F0DD-467A-9E00-CCC43898FD1F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5FF869E-F3CC-4813-B390-E0AC70842A07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4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"/>
          <p:cNvSpPr/>
          <p:nvPr/>
        </p:nvSpPr>
        <p:spPr>
          <a:xfrm>
            <a:off x="464040" y="3912120"/>
            <a:ext cx="9059400" cy="211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7092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GB" sz="1800" spc="-1" strike="noStrike">
                <a:latin typeface="Arial"/>
              </a:rPr>
              <a:t>Click to edit the title text format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2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907092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Click to edit the outline text format</a:t>
            </a:r>
            <a:endParaRPr b="0" lang="en-GB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latin typeface="Arial"/>
              </a:rPr>
              <a:t>Second Outline Level</a:t>
            </a:r>
            <a:endParaRPr b="0" lang="en-GB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Third Outline Level</a:t>
            </a:r>
            <a:endParaRPr b="0" lang="en-GB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latin typeface="Arial"/>
              </a:rPr>
              <a:t>Fourth Outline Level</a:t>
            </a:r>
            <a:endParaRPr b="0" lang="en-GB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Fifth Outline Level</a:t>
            </a:r>
            <a:endParaRPr b="0" lang="en-GB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Sixth Outline Level</a:t>
            </a:r>
            <a:endParaRPr b="0" lang="en-GB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Seventh Outline Level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3" name="PlaceHolder 3"/>
          <p:cNvSpPr>
            <a:spLocks noGrp="1"/>
          </p:cNvSpPr>
          <p:nvPr>
            <p:ph type="ftr" idx="1"/>
          </p:nvPr>
        </p:nvSpPr>
        <p:spPr>
          <a:xfrm>
            <a:off x="3415680" y="5165280"/>
            <a:ext cx="3189960" cy="387720"/>
          </a:xfrm>
          <a:prstGeom prst="rect">
            <a:avLst/>
          </a:prstGeom>
          <a:noFill/>
          <a:ln w="0">
            <a:solidFill>
              <a:srgbClr val="3465a4"/>
            </a:solidFill>
          </a:ln>
        </p:spPr>
        <p:txBody>
          <a:bodyPr lIns="0" rIns="0" tIns="0" bIns="0" anchor="t">
            <a:noAutofit/>
          </a:bodyPr>
          <a:lstStyle>
            <a:lvl1pPr algn="ctr">
              <a:lnSpc>
                <a:spcPct val="100000"/>
              </a:lnSpc>
              <a:buNone/>
              <a:defRPr b="0" lang="en-GB" sz="2400" spc="-1" strike="noStrike">
                <a:solidFill>
                  <a:srgbClr val="dbf5f9"/>
                </a:solidFill>
                <a:latin typeface="Noto Sans Regular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GB" sz="2400" spc="-1" strike="noStrike">
                <a:solidFill>
                  <a:srgbClr val="dbf5f9"/>
                </a:solidFill>
                <a:latin typeface="Noto Sans Regular"/>
              </a:rPr>
              <a:t>&lt;footer&gt;</a:t>
            </a:r>
            <a:endParaRPr b="0" lang="en-GB" sz="2400" spc="-1" strike="noStrike">
              <a:latin typeface="Times New Roman"/>
            </a:endParaRPr>
          </a:p>
        </p:txBody>
      </p:sp>
      <p:sp>
        <p:nvSpPr>
          <p:cNvPr id="4" name="PlaceHolder 4"/>
          <p:cNvSpPr>
            <a:spLocks noGrp="1"/>
          </p:cNvSpPr>
          <p:nvPr>
            <p:ph type="sldNum" idx="2"/>
          </p:nvPr>
        </p:nvSpPr>
        <p:spPr>
          <a:xfrm>
            <a:off x="7195320" y="5165280"/>
            <a:ext cx="2343960" cy="387720"/>
          </a:xfrm>
          <a:prstGeom prst="rect">
            <a:avLst/>
          </a:prstGeom>
          <a:noFill/>
          <a:ln w="0">
            <a:solidFill>
              <a:srgbClr val="3465a4"/>
            </a:solidFill>
          </a:ln>
        </p:spPr>
        <p:txBody>
          <a:bodyPr lIns="0" rIns="0" tIns="0" bIns="0" anchor="t">
            <a:noAutofit/>
          </a:bodyPr>
          <a:lstStyle>
            <a:lvl1pPr algn="r">
              <a:lnSpc>
                <a:spcPct val="100000"/>
              </a:lnSpc>
              <a:buNone/>
              <a:defRPr b="0" lang="en-GB" sz="2400" spc="-1" strike="noStrike">
                <a:solidFill>
                  <a:srgbClr val="dbf5f9"/>
                </a:solidFill>
                <a:latin typeface="Noto Sans Regular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244F9BB2-869D-440D-B2C9-3BAE49D43C5C}" type="slidenum">
              <a:rPr b="0" lang="en-GB" sz="2400" spc="-1" strike="noStrike">
                <a:solidFill>
                  <a:srgbClr val="dbf5f9"/>
                </a:solidFill>
                <a:latin typeface="Noto Sans Regular"/>
              </a:rPr>
              <a:t>&lt;number&gt;</a:t>
            </a:fld>
            <a:endParaRPr b="0" lang="en-GB" sz="2400" spc="-1" strike="noStrike">
              <a:latin typeface="Times New Roman"/>
            </a:endParaRPr>
          </a:p>
        </p:txBody>
      </p:sp>
      <p:sp>
        <p:nvSpPr>
          <p:cNvPr id="5" name="PlaceHolder 5"/>
          <p:cNvSpPr>
            <a:spLocks noGrp="1"/>
          </p:cNvSpPr>
          <p:nvPr>
            <p:ph type="dt" idx="3"/>
          </p:nvPr>
        </p:nvSpPr>
        <p:spPr>
          <a:xfrm>
            <a:off x="472680" y="5165280"/>
            <a:ext cx="2343960" cy="387720"/>
          </a:xfrm>
          <a:prstGeom prst="rect">
            <a:avLst/>
          </a:prstGeom>
          <a:noFill/>
          <a:ln w="0">
            <a:solidFill>
              <a:srgbClr val="3465a4"/>
            </a:solidFill>
          </a:ln>
        </p:spPr>
        <p:txBody>
          <a:bodyPr lIns="0" rIns="0" tIns="0" bIns="0" anchor="t">
            <a:noAutofit/>
          </a:bodyPr>
          <a:lstStyle>
            <a:lvl1pPr>
              <a:defRPr b="0" lang="en-GB" sz="1400" spc="-1" strike="noStrike">
                <a:latin typeface="Times New Roman"/>
              </a:defRPr>
            </a:lvl1pPr>
          </a:lstStyle>
          <a:p>
            <a:r>
              <a:rPr b="0" lang="en-GB" sz="1400" spc="-1" strike="noStrike">
                <a:latin typeface="Times New Roman"/>
              </a:rPr>
              <a:t>&lt;date/time&gt;</a:t>
            </a:r>
            <a:endParaRPr b="0" lang="en-GB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ftr" idx="4"/>
          </p:nvPr>
        </p:nvSpPr>
        <p:spPr>
          <a:xfrm>
            <a:off x="4102200" y="5165280"/>
            <a:ext cx="3798360" cy="388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ctr">
              <a:lnSpc>
                <a:spcPct val="100000"/>
              </a:lnSpc>
              <a:buNone/>
              <a:defRPr b="0" lang="en-GB" sz="2400" spc="-1" strike="noStrike">
                <a:solidFill>
                  <a:srgbClr val="484848"/>
                </a:solidFill>
                <a:latin typeface="Noto Sans Regular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GB" sz="2400" spc="-1" strike="noStrike">
                <a:solidFill>
                  <a:srgbClr val="484848"/>
                </a:solidFill>
                <a:latin typeface="Noto Sans Regular"/>
              </a:rPr>
              <a:t>&lt;footer&gt;</a:t>
            </a:r>
            <a:endParaRPr b="0" lang="en-GB" sz="2400" spc="-1" strike="noStrike">
              <a:latin typeface="Times New Roman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sldNum" idx="5"/>
          </p:nvPr>
        </p:nvSpPr>
        <p:spPr>
          <a:xfrm>
            <a:off x="8601480" y="5165280"/>
            <a:ext cx="2790720" cy="388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lnSpc>
                <a:spcPct val="100000"/>
              </a:lnSpc>
              <a:buNone/>
              <a:defRPr b="0" lang="en-GB" sz="2400" spc="-1" strike="noStrike">
                <a:solidFill>
                  <a:srgbClr val="484848"/>
                </a:solidFill>
                <a:latin typeface="Noto Sans Regular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271D8E28-5DFB-4C31-A29C-7DEB060D0CB7}" type="slidenum">
              <a:rPr b="0" lang="en-GB" sz="2400" spc="-1" strike="noStrike">
                <a:solidFill>
                  <a:srgbClr val="484848"/>
                </a:solidFill>
                <a:latin typeface="Noto Sans Regular"/>
              </a:rPr>
              <a:t>&lt;number&gt;</a:t>
            </a:fld>
            <a:endParaRPr b="0" lang="en-GB" sz="2400" spc="-1" strike="noStrike">
              <a:latin typeface="Times New Roman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 type="dt" idx="6"/>
          </p:nvPr>
        </p:nvSpPr>
        <p:spPr>
          <a:xfrm>
            <a:off x="598680" y="5165280"/>
            <a:ext cx="2790720" cy="388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>
              <a:defRPr b="0" lang="en-GB" sz="1400" spc="-1" strike="noStrike">
                <a:latin typeface="Times New Roman"/>
              </a:defRPr>
            </a:lvl1pPr>
          </a:lstStyle>
          <a:p>
            <a:r>
              <a:rPr b="0" lang="en-GB" sz="1400" spc="-1" strike="noStrike">
                <a:latin typeface="Times New Roman"/>
              </a:rPr>
              <a:t>&lt;date/time&gt;</a:t>
            </a:r>
            <a:endParaRPr b="0" lang="en-GB" sz="1400" spc="-1" strike="noStrike">
              <a:latin typeface="Times New Roman"/>
            </a:endParaRPr>
          </a:p>
        </p:txBody>
      </p:sp>
      <p:sp>
        <p:nvSpPr>
          <p:cNvPr id="45" name="PlaceHolder 4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GB" sz="4400" spc="-1" strike="noStrike">
                <a:latin typeface="Arial"/>
              </a:rPr>
              <a:t>Click to edit the title text format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46" name="PlaceHolder 5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Click to edit the outline text format</a:t>
            </a:r>
            <a:endParaRPr b="0" lang="en-GB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latin typeface="Arial"/>
              </a:rPr>
              <a:t>Second Outline Level</a:t>
            </a:r>
            <a:endParaRPr b="0" lang="en-GB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Arial"/>
              </a:rPr>
              <a:t>Third Outline Level</a:t>
            </a:r>
            <a:endParaRPr b="0" lang="en-GB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latin typeface="Arial"/>
              </a:rPr>
              <a:t>Fourth Outline Level</a:t>
            </a:r>
            <a:endParaRPr b="0" lang="en-GB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Fifth Outline Level</a:t>
            </a:r>
            <a:endParaRPr b="0" lang="en-GB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Sixth Outline Level</a:t>
            </a:r>
            <a:endParaRPr b="0" lang="en-GB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Seventh Outline Level</a:t>
            </a:r>
            <a:endParaRPr b="0" lang="en-GB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ftr" idx="7"/>
          </p:nvPr>
        </p:nvSpPr>
        <p:spPr>
          <a:xfrm>
            <a:off x="4102200" y="5120640"/>
            <a:ext cx="3798360" cy="388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ctr">
              <a:lnSpc>
                <a:spcPct val="100000"/>
              </a:lnSpc>
              <a:buNone/>
              <a:defRPr b="0" lang="en-GB" sz="2400" spc="-1" strike="noStrike">
                <a:solidFill>
                  <a:srgbClr val="484848"/>
                </a:solidFill>
                <a:latin typeface="Noto Sans Regular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GB" sz="2400" spc="-1" strike="noStrike">
                <a:solidFill>
                  <a:srgbClr val="484848"/>
                </a:solidFill>
                <a:latin typeface="Noto Sans Regular"/>
              </a:rPr>
              <a:t>&lt;footer&gt;</a:t>
            </a:r>
            <a:endParaRPr b="0" lang="en-GB" sz="2400" spc="-1" strike="noStrike">
              <a:latin typeface="Times New Roman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sldNum" idx="8"/>
          </p:nvPr>
        </p:nvSpPr>
        <p:spPr>
          <a:xfrm>
            <a:off x="9187920" y="5120640"/>
            <a:ext cx="2249280" cy="388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lnSpc>
                <a:spcPct val="100000"/>
              </a:lnSpc>
              <a:buNone/>
              <a:defRPr b="0" lang="en-GB" sz="2400" spc="-1" strike="noStrike">
                <a:solidFill>
                  <a:srgbClr val="484848"/>
                </a:solidFill>
                <a:latin typeface="Noto Sans Regular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22D888E4-B09F-4665-80C3-6002270E6530}" type="slidenum">
              <a:rPr b="0" lang="en-GB" sz="2400" spc="-1" strike="noStrike">
                <a:solidFill>
                  <a:srgbClr val="484848"/>
                </a:solidFill>
                <a:latin typeface="Noto Sans Regular"/>
              </a:rPr>
              <a:t>&lt;number&gt;</a:t>
            </a:fld>
            <a:endParaRPr b="0" lang="en-GB" sz="2400" spc="-1" strike="noStrike">
              <a:latin typeface="Times New Roman"/>
            </a:endParaRPr>
          </a:p>
        </p:txBody>
      </p:sp>
      <p:sp>
        <p:nvSpPr>
          <p:cNvPr id="85" name="PlaceHolder 3"/>
          <p:cNvSpPr>
            <a:spLocks noGrp="1"/>
          </p:cNvSpPr>
          <p:nvPr>
            <p:ph type="dt" idx="9"/>
          </p:nvPr>
        </p:nvSpPr>
        <p:spPr>
          <a:xfrm>
            <a:off x="598680" y="5120640"/>
            <a:ext cx="2790720" cy="388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>
              <a:defRPr b="0" lang="en-GB" sz="1400" spc="-1" strike="noStrike">
                <a:latin typeface="Times New Roman"/>
              </a:defRPr>
            </a:lvl1pPr>
          </a:lstStyle>
          <a:p>
            <a:r>
              <a:rPr b="0" lang="en-GB" sz="1400" spc="-1" strike="noStrike">
                <a:latin typeface="Times New Roman"/>
              </a:rPr>
              <a:t>&lt;date/time&gt;</a:t>
            </a:r>
            <a:endParaRPr b="0" lang="en-GB" sz="1400" spc="-1" strike="noStrike">
              <a:latin typeface="Times New Roman"/>
            </a:endParaRPr>
          </a:p>
        </p:txBody>
      </p:sp>
      <p:sp>
        <p:nvSpPr>
          <p:cNvPr id="86" name="PlaceHolder 4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GB" sz="4400" spc="-1" strike="noStrike">
                <a:latin typeface="Arial"/>
              </a:rPr>
              <a:t>Click to edit the title text format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87" name="PlaceHolder 5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Click to edit the outline text format</a:t>
            </a:r>
            <a:endParaRPr b="0" lang="en-GB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latin typeface="Arial"/>
              </a:rPr>
              <a:t>Second Outline Level</a:t>
            </a:r>
            <a:endParaRPr b="0" lang="en-GB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Arial"/>
              </a:rPr>
              <a:t>Third Outline Level</a:t>
            </a:r>
            <a:endParaRPr b="0" lang="en-GB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latin typeface="Arial"/>
              </a:rPr>
              <a:t>Fourth Outline Level</a:t>
            </a:r>
            <a:endParaRPr b="0" lang="en-GB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Fifth Outline Level</a:t>
            </a:r>
            <a:endParaRPr b="0" lang="en-GB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Sixth Outline Level</a:t>
            </a:r>
            <a:endParaRPr b="0" lang="en-GB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Seventh Outline Level</a:t>
            </a:r>
            <a:endParaRPr b="0" lang="en-GB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ftr" idx="10"/>
          </p:nvPr>
        </p:nvSpPr>
        <p:spPr>
          <a:xfrm>
            <a:off x="4102200" y="5120640"/>
            <a:ext cx="3798720" cy="388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ctr">
              <a:lnSpc>
                <a:spcPct val="100000"/>
              </a:lnSpc>
              <a:buNone/>
              <a:defRPr b="0" lang="en-GB" sz="2400" spc="-1" strike="noStrike">
                <a:solidFill>
                  <a:srgbClr val="484848"/>
                </a:solidFill>
                <a:latin typeface="Noto Sans Regular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GB" sz="2400" spc="-1" strike="noStrike">
                <a:solidFill>
                  <a:srgbClr val="484848"/>
                </a:solidFill>
                <a:latin typeface="Noto Sans Regular"/>
              </a:rPr>
              <a:t>&lt;footer&gt;</a:t>
            </a:r>
            <a:endParaRPr b="0" lang="en-GB" sz="2400" spc="-1" strike="noStrike">
              <a:latin typeface="Times New Roman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 type="sldNum" idx="11"/>
          </p:nvPr>
        </p:nvSpPr>
        <p:spPr>
          <a:xfrm>
            <a:off x="9187920" y="5120640"/>
            <a:ext cx="2249640" cy="388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lnSpc>
                <a:spcPct val="100000"/>
              </a:lnSpc>
              <a:buNone/>
              <a:defRPr b="0" lang="en-GB" sz="2400" spc="-1" strike="noStrike">
                <a:solidFill>
                  <a:srgbClr val="484848"/>
                </a:solidFill>
                <a:latin typeface="Noto Sans Regular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C04AB64D-6B41-400E-BE46-35502E991280}" type="slidenum">
              <a:rPr b="0" lang="en-GB" sz="2400" spc="-1" strike="noStrike">
                <a:solidFill>
                  <a:srgbClr val="484848"/>
                </a:solidFill>
                <a:latin typeface="Noto Sans Regular"/>
              </a:rPr>
              <a:t>&lt;number&gt;</a:t>
            </a:fld>
            <a:endParaRPr b="0" lang="en-GB" sz="2400" spc="-1" strike="noStrike">
              <a:latin typeface="Times New Roman"/>
            </a:endParaRPr>
          </a:p>
        </p:txBody>
      </p:sp>
      <p:sp>
        <p:nvSpPr>
          <p:cNvPr id="126" name="PlaceHolder 3"/>
          <p:cNvSpPr>
            <a:spLocks noGrp="1"/>
          </p:cNvSpPr>
          <p:nvPr>
            <p:ph type="dt" idx="12"/>
          </p:nvPr>
        </p:nvSpPr>
        <p:spPr>
          <a:xfrm>
            <a:off x="598680" y="5120640"/>
            <a:ext cx="2791080" cy="388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>
              <a:defRPr b="0" lang="en-GB" sz="1400" spc="-1" strike="noStrike">
                <a:latin typeface="Times New Roman"/>
              </a:defRPr>
            </a:lvl1pPr>
          </a:lstStyle>
          <a:p>
            <a:r>
              <a:rPr b="0" lang="en-GB" sz="1400" spc="-1" strike="noStrike">
                <a:latin typeface="Times New Roman"/>
              </a:rPr>
              <a:t>&lt;date/time&gt;</a:t>
            </a:r>
            <a:endParaRPr b="0" lang="en-GB" sz="1400" spc="-1" strike="noStrike">
              <a:latin typeface="Times New Roman"/>
            </a:endParaRPr>
          </a:p>
        </p:txBody>
      </p:sp>
      <p:sp>
        <p:nvSpPr>
          <p:cNvPr id="127" name="PlaceHolder 4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GB" sz="4400" spc="-1" strike="noStrike">
                <a:latin typeface="Arial"/>
              </a:rPr>
              <a:t>Click to edit the title text format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128" name="PlaceHolder 5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Click to edit the outline text format</a:t>
            </a:r>
            <a:endParaRPr b="0" lang="en-GB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latin typeface="Arial"/>
              </a:rPr>
              <a:t>Second Outline Level</a:t>
            </a:r>
            <a:endParaRPr b="0" lang="en-GB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Arial"/>
              </a:rPr>
              <a:t>Third Outline Level</a:t>
            </a:r>
            <a:endParaRPr b="0" lang="en-GB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latin typeface="Arial"/>
              </a:rPr>
              <a:t>Fourth Outline Level</a:t>
            </a:r>
            <a:endParaRPr b="0" lang="en-GB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Fifth Outline Level</a:t>
            </a:r>
            <a:endParaRPr b="0" lang="en-GB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Sixth Outline Level</a:t>
            </a:r>
            <a:endParaRPr b="0" lang="en-GB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Seventh Outline Level</a:t>
            </a:r>
            <a:endParaRPr b="0" lang="en-GB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hyperlink" Target="mailto:Max.Korbmacher@hvl.no" TargetMode="Externa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png"/><Relationship Id="rId3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image" Target="../media/image27.png"/><Relationship Id="rId3" Type="http://schemas.openxmlformats.org/officeDocument/2006/relationships/image" Target="../media/image28.png"/><Relationship Id="rId4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image" Target="../media/image30.png"/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6" Type="http://schemas.openxmlformats.org/officeDocument/2006/relationships/image" Target="../media/image34.png"/><Relationship Id="rId7" Type="http://schemas.openxmlformats.org/officeDocument/2006/relationships/image" Target="../media/image35.png"/><Relationship Id="rId8" Type="http://schemas.openxmlformats.org/officeDocument/2006/relationships/image" Target="../media/image36.png"/><Relationship Id="rId9" Type="http://schemas.openxmlformats.org/officeDocument/2006/relationships/image" Target="../media/image37.png"/><Relationship Id="rId10" Type="http://schemas.openxmlformats.org/officeDocument/2006/relationships/image" Target="../media/image38.png"/><Relationship Id="rId11" Type="http://schemas.openxmlformats.org/officeDocument/2006/relationships/image" Target="../media/image39.png"/><Relationship Id="rId12" Type="http://schemas.openxmlformats.org/officeDocument/2006/relationships/image" Target="../media/image40.jpeg"/><Relationship Id="rId13" Type="http://schemas.openxmlformats.org/officeDocument/2006/relationships/image" Target="../media/image41.jpeg"/><Relationship Id="rId14" Type="http://schemas.openxmlformats.org/officeDocument/2006/relationships/slideLayout" Target="../slideLayouts/slideLayout37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8.jpeg"/><Relationship Id="rId2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hyperlink" Target="mailto:Max.Korbmacher@hvl.no" TargetMode="External"/><Relationship Id="rId2" Type="http://schemas.openxmlformats.org/officeDocument/2006/relationships/slideLayout" Target="../slideLayouts/slideLayout2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png"/><Relationship Id="rId3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laceHolder 1"/>
          <p:cNvSpPr>
            <a:spLocks noGrp="1"/>
          </p:cNvSpPr>
          <p:nvPr>
            <p:ph type="subTitle"/>
          </p:nvPr>
        </p:nvSpPr>
        <p:spPr>
          <a:xfrm>
            <a:off x="539640" y="3991680"/>
            <a:ext cx="9539280" cy="161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GB" sz="2200" spc="-1" strike="noStrike">
                <a:solidFill>
                  <a:srgbClr val="dbf5f9"/>
                </a:solidFill>
                <a:latin typeface="Noto Sans Regular"/>
              </a:rPr>
              <a:t>Max Korbmacher</a:t>
            </a:r>
            <a:endParaRPr b="0" lang="en-GB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en-GB" sz="2200" spc="-1" strike="noStrike">
                <a:solidFill>
                  <a:srgbClr val="dbf5f9"/>
                </a:solidFill>
                <a:latin typeface="Noto Sans Regular"/>
              </a:rPr>
              <a:t>Western Norway University of Applied Sciences, Bergen</a:t>
            </a:r>
            <a:endParaRPr b="0" lang="en-GB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en-GB" sz="2200" spc="-1" strike="noStrike">
                <a:solidFill>
                  <a:srgbClr val="dbf5f9"/>
                </a:solidFill>
                <a:latin typeface="Noto Sans Regular"/>
              </a:rPr>
              <a:t>Email: </a:t>
            </a:r>
            <a:r>
              <a:rPr b="1" lang="en-GB" sz="2200" spc="-1" strike="noStrike" u="sng">
                <a:solidFill>
                  <a:srgbClr val="0000ff"/>
                </a:solidFill>
                <a:uFillTx/>
                <a:latin typeface="Noto Sans Regular"/>
                <a:hlinkClick r:id="rId1"/>
              </a:rPr>
              <a:t>Max.Korbmacher@hvl.no</a:t>
            </a:r>
            <a:endParaRPr b="0" lang="en-GB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en-GB" sz="2200" spc="-1" strike="noStrike">
                <a:solidFill>
                  <a:srgbClr val="dbf5f9"/>
                </a:solidFill>
                <a:latin typeface="Noto Sans Regular"/>
              </a:rPr>
              <a:t>Twitter: @KorbmacherMax</a:t>
            </a:r>
            <a:endParaRPr b="0" lang="en-GB" sz="2200" spc="-1" strike="noStrike">
              <a:latin typeface="Arial"/>
            </a:endParaRPr>
          </a:p>
        </p:txBody>
      </p:sp>
      <p:sp>
        <p:nvSpPr>
          <p:cNvPr id="166" name="PlaceHolder 2"/>
          <p:cNvSpPr>
            <a:spLocks noGrp="1"/>
          </p:cNvSpPr>
          <p:nvPr>
            <p:ph type="title"/>
          </p:nvPr>
        </p:nvSpPr>
        <p:spPr>
          <a:xfrm>
            <a:off x="359640" y="900000"/>
            <a:ext cx="9354960" cy="2744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 fontScale="56000"/>
          </a:bodyPr>
          <a:p>
            <a:pPr algn="ctr">
              <a:lnSpc>
                <a:spcPct val="100000"/>
              </a:lnSpc>
              <a:buNone/>
            </a:pPr>
            <a:r>
              <a:rPr b="0" lang="en-GB" sz="8000" spc="-1" strike="noStrike">
                <a:solidFill>
                  <a:srgbClr val="04617b"/>
                </a:solidFill>
                <a:latin typeface="Noto Sans Light"/>
                <a:ea typeface="Noto Serif CJK SC"/>
              </a:rPr>
              <a:t>Common patterns of "healthy" brain ageing and their relevance for neurological and psychiatric disorders</a:t>
            </a:r>
            <a:endParaRPr b="0" lang="en-GB" sz="8000" spc="-1" strike="noStrike">
              <a:latin typeface="Arial"/>
            </a:endParaRPr>
          </a:p>
        </p:txBody>
      </p:sp>
      <p:pic>
        <p:nvPicPr>
          <p:cNvPr id="167" name="" descr=""/>
          <p:cNvPicPr/>
          <p:nvPr/>
        </p:nvPicPr>
        <p:blipFill>
          <a:blip r:embed="rId2"/>
          <a:stretch/>
        </p:blipFill>
        <p:spPr>
          <a:xfrm>
            <a:off x="2092320" y="267480"/>
            <a:ext cx="1797120" cy="406800"/>
          </a:xfrm>
          <a:prstGeom prst="rect">
            <a:avLst/>
          </a:prstGeom>
          <a:ln w="0">
            <a:noFill/>
          </a:ln>
        </p:spPr>
      </p:pic>
      <p:pic>
        <p:nvPicPr>
          <p:cNvPr id="168" name="" descr=""/>
          <p:cNvPicPr/>
          <p:nvPr/>
        </p:nvPicPr>
        <p:blipFill>
          <a:blip r:embed="rId3"/>
          <a:stretch/>
        </p:blipFill>
        <p:spPr>
          <a:xfrm>
            <a:off x="4582440" y="302760"/>
            <a:ext cx="964080" cy="371520"/>
          </a:xfrm>
          <a:prstGeom prst="rect">
            <a:avLst/>
          </a:prstGeom>
          <a:ln w="0">
            <a:noFill/>
          </a:ln>
        </p:spPr>
      </p:pic>
      <p:pic>
        <p:nvPicPr>
          <p:cNvPr id="169" name="" descr=""/>
          <p:cNvPicPr/>
          <p:nvPr/>
        </p:nvPicPr>
        <p:blipFill>
          <a:blip r:embed="rId4"/>
          <a:stretch/>
        </p:blipFill>
        <p:spPr>
          <a:xfrm>
            <a:off x="5928120" y="77040"/>
            <a:ext cx="2222280" cy="864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PlaceHolder 1"/>
          <p:cNvSpPr>
            <a:spLocks noGrp="1"/>
          </p:cNvSpPr>
          <p:nvPr>
            <p:ph type="title"/>
          </p:nvPr>
        </p:nvSpPr>
        <p:spPr>
          <a:xfrm>
            <a:off x="598680" y="90720"/>
            <a:ext cx="9301320" cy="943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/>
          </a:bodyPr>
          <a:p>
            <a:pPr>
              <a:lnSpc>
                <a:spcPct val="100000"/>
              </a:lnSpc>
              <a:buNone/>
            </a:pPr>
            <a:r>
              <a:rPr b="0" lang="en-GB" sz="4400" spc="-1" strike="noStrike">
                <a:solidFill>
                  <a:srgbClr val="ffffff"/>
                </a:solidFill>
                <a:latin typeface="Noto Sans Light"/>
              </a:rPr>
              <a:t>3. White matter ageing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221" name="PlaceHolder 2"/>
          <p:cNvSpPr>
            <a:spLocks noGrp="1"/>
          </p:cNvSpPr>
          <p:nvPr>
            <p:ph/>
          </p:nvPr>
        </p:nvSpPr>
        <p:spPr>
          <a:xfrm>
            <a:off x="598680" y="1440000"/>
            <a:ext cx="9301320" cy="378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solidFill>
                  <a:srgbClr val="b2b2b2"/>
                </a:solidFill>
                <a:latin typeface="Noto Sans Regular"/>
                <a:ea typeface="Noto Sans CJK SC"/>
              </a:rPr>
              <a:t>Longitudinal data confirm ageing of fornix &amp; forceps minor</a:t>
            </a:r>
            <a:r>
              <a:rPr b="0" lang="en-GB" sz="2400" spc="-1" strike="noStrike" baseline="33000">
                <a:solidFill>
                  <a:srgbClr val="b2b2b2"/>
                </a:solidFill>
                <a:latin typeface="Noto Sans Regular"/>
                <a:ea typeface="Noto Sans CJK SC"/>
              </a:rPr>
              <a:t>1</a:t>
            </a:r>
            <a:endParaRPr b="0" lang="en-GB" sz="24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solidFill>
                  <a:srgbClr val="b2b2b2"/>
                </a:solidFill>
                <a:latin typeface="Noto Sans Regular"/>
                <a:ea typeface="Noto Sans CJK SC"/>
              </a:rPr>
              <a:t>Additionally cerebral peduncle</a:t>
            </a:r>
            <a:endParaRPr b="0" lang="en-GB" sz="24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Noto Sans Regular"/>
                <a:ea typeface="Noto Sans CJK SC"/>
              </a:rPr>
              <a:t>Annecdotal evidence for cerebral peduncle associations with Alzheimer’s polygenic risk score (yet small associations between PGRS &amp; disorders)</a:t>
            </a:r>
            <a:endParaRPr b="0" lang="en-GB" sz="24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Noto Sans Regular"/>
                <a:ea typeface="Noto Sans CJK SC"/>
              </a:rPr>
              <a:t>Accelerated ageing at older age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222" name=""/>
          <p:cNvSpPr/>
          <p:nvPr/>
        </p:nvSpPr>
        <p:spPr>
          <a:xfrm>
            <a:off x="2340360" y="720"/>
            <a:ext cx="1979280" cy="269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18160" y="0"/>
                </a:lnTo>
                <a:lnTo>
                  <a:pt x="21600" y="10800"/>
                </a:lnTo>
                <a:lnTo>
                  <a:pt x="18160" y="21600"/>
                </a:lnTo>
                <a:lnTo>
                  <a:pt x="0" y="21600"/>
                </a:lnTo>
                <a:lnTo>
                  <a:pt x="3440" y="1080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Background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223" name=""/>
          <p:cNvSpPr/>
          <p:nvPr/>
        </p:nvSpPr>
        <p:spPr>
          <a:xfrm>
            <a:off x="3960360" y="720"/>
            <a:ext cx="1979280" cy="269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18160" y="0"/>
                </a:lnTo>
                <a:lnTo>
                  <a:pt x="21600" y="10800"/>
                </a:lnTo>
                <a:lnTo>
                  <a:pt x="18160" y="21600"/>
                </a:lnTo>
                <a:lnTo>
                  <a:pt x="0" y="21600"/>
                </a:lnTo>
                <a:lnTo>
                  <a:pt x="3440" y="10800"/>
                </a:lnTo>
                <a:close/>
              </a:path>
            </a:pathLst>
          </a:custGeom>
          <a:solidFill>
            <a:srgbClr val="d4ea6b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Results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224" name=""/>
          <p:cNvSpPr/>
          <p:nvPr/>
        </p:nvSpPr>
        <p:spPr>
          <a:xfrm>
            <a:off x="5580000" y="720"/>
            <a:ext cx="1979280" cy="269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18160" y="0"/>
                </a:lnTo>
                <a:lnTo>
                  <a:pt x="21600" y="10800"/>
                </a:lnTo>
                <a:lnTo>
                  <a:pt x="18160" y="21600"/>
                </a:lnTo>
                <a:lnTo>
                  <a:pt x="0" y="21600"/>
                </a:lnTo>
                <a:lnTo>
                  <a:pt x="3440" y="1080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Conclusions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225" name=""/>
          <p:cNvSpPr/>
          <p:nvPr/>
        </p:nvSpPr>
        <p:spPr>
          <a:xfrm>
            <a:off x="6480000" y="5359680"/>
            <a:ext cx="3957120" cy="256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1 Korbmacher et al., 2023, biorxiv</a:t>
            </a:r>
            <a:endParaRPr b="0" lang="en-GB" sz="1800" spc="-1" strike="noStrike">
              <a:latin typeface="Arial"/>
            </a:endParaRPr>
          </a:p>
        </p:txBody>
      </p:sp>
      <p:pic>
        <p:nvPicPr>
          <p:cNvPr id="226" name="" descr=""/>
          <p:cNvPicPr/>
          <p:nvPr/>
        </p:nvPicPr>
        <p:blipFill>
          <a:blip r:embed="rId1"/>
          <a:stretch/>
        </p:blipFill>
        <p:spPr>
          <a:xfrm>
            <a:off x="180000" y="4680000"/>
            <a:ext cx="2127600" cy="900000"/>
          </a:xfrm>
          <a:prstGeom prst="rect">
            <a:avLst/>
          </a:prstGeom>
          <a:ln w="0">
            <a:noFill/>
          </a:ln>
        </p:spPr>
      </p:pic>
      <p:pic>
        <p:nvPicPr>
          <p:cNvPr id="227" name="" descr=""/>
          <p:cNvPicPr/>
          <p:nvPr/>
        </p:nvPicPr>
        <p:blipFill>
          <a:blip r:embed="rId2"/>
          <a:stretch/>
        </p:blipFill>
        <p:spPr>
          <a:xfrm>
            <a:off x="7740000" y="3710880"/>
            <a:ext cx="1980000" cy="15091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PlaceHolder 1"/>
          <p:cNvSpPr>
            <a:spLocks noGrp="1"/>
          </p:cNvSpPr>
          <p:nvPr>
            <p:ph type="title"/>
          </p:nvPr>
        </p:nvSpPr>
        <p:spPr>
          <a:xfrm>
            <a:off x="598680" y="90720"/>
            <a:ext cx="9301320" cy="943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/>
          </a:bodyPr>
          <a:p>
            <a:pPr>
              <a:lnSpc>
                <a:spcPct val="100000"/>
              </a:lnSpc>
              <a:buNone/>
            </a:pPr>
            <a:r>
              <a:rPr b="0" lang="en-GB" sz="4400" spc="-1" strike="noStrike">
                <a:solidFill>
                  <a:srgbClr val="ffffff"/>
                </a:solidFill>
                <a:latin typeface="Noto Sans Light"/>
              </a:rPr>
              <a:t>4. Asymmetry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229" name="PlaceHolder 2"/>
          <p:cNvSpPr>
            <a:spLocks noGrp="1"/>
          </p:cNvSpPr>
          <p:nvPr>
            <p:ph/>
          </p:nvPr>
        </p:nvSpPr>
        <p:spPr>
          <a:xfrm>
            <a:off x="598680" y="1440000"/>
            <a:ext cx="3901320" cy="378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6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Previously outlined </a:t>
            </a:r>
            <a:r>
              <a:rPr b="1" lang="en-GB" sz="3200" spc="-1" strike="noStrike">
                <a:latin typeface="Arial"/>
              </a:rPr>
              <a:t>deep and low</a:t>
            </a:r>
            <a:r>
              <a:rPr b="0" lang="en-GB" sz="3200" spc="-1" strike="noStrike">
                <a:latin typeface="Arial"/>
              </a:rPr>
              <a:t> grey and white matter </a:t>
            </a:r>
            <a:r>
              <a:rPr b="1" lang="en-GB" sz="3200" spc="-1" strike="noStrike">
                <a:latin typeface="Arial"/>
              </a:rPr>
              <a:t>structures</a:t>
            </a:r>
            <a:r>
              <a:rPr b="0" lang="en-GB" sz="3200" spc="-1" strike="noStrike">
                <a:latin typeface="Arial"/>
              </a:rPr>
              <a:t> show the </a:t>
            </a:r>
            <a:r>
              <a:rPr b="1" lang="en-GB" sz="3200" spc="-1" strike="noStrike">
                <a:latin typeface="Arial"/>
              </a:rPr>
              <a:t>largest age-sensitivity</a:t>
            </a:r>
            <a:endParaRPr b="0" lang="en-GB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GB" sz="3200" spc="-1" strike="noStrike">
                <a:latin typeface="Arial"/>
              </a:rPr>
              <a:t>Asymmetry</a:t>
            </a:r>
            <a:r>
              <a:rPr b="0" lang="en-GB" sz="3200" spc="-1" strike="noStrike">
                <a:latin typeface="Arial"/>
              </a:rPr>
              <a:t> appears </a:t>
            </a:r>
            <a:r>
              <a:rPr b="1" lang="en-GB" sz="3200" spc="-1" strike="noStrike">
                <a:latin typeface="Arial"/>
              </a:rPr>
              <a:t>larger in senescence 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230" name=""/>
          <p:cNvSpPr/>
          <p:nvPr/>
        </p:nvSpPr>
        <p:spPr>
          <a:xfrm>
            <a:off x="2340360" y="720"/>
            <a:ext cx="1979280" cy="269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18160" y="0"/>
                </a:lnTo>
                <a:lnTo>
                  <a:pt x="21600" y="10800"/>
                </a:lnTo>
                <a:lnTo>
                  <a:pt x="18160" y="21600"/>
                </a:lnTo>
                <a:lnTo>
                  <a:pt x="0" y="21600"/>
                </a:lnTo>
                <a:lnTo>
                  <a:pt x="3440" y="1080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Background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231" name=""/>
          <p:cNvSpPr/>
          <p:nvPr/>
        </p:nvSpPr>
        <p:spPr>
          <a:xfrm>
            <a:off x="3960360" y="720"/>
            <a:ext cx="1979280" cy="269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18160" y="0"/>
                </a:lnTo>
                <a:lnTo>
                  <a:pt x="21600" y="10800"/>
                </a:lnTo>
                <a:lnTo>
                  <a:pt x="18160" y="21600"/>
                </a:lnTo>
                <a:lnTo>
                  <a:pt x="0" y="21600"/>
                </a:lnTo>
                <a:lnTo>
                  <a:pt x="3440" y="10800"/>
                </a:lnTo>
                <a:close/>
              </a:path>
            </a:pathLst>
          </a:custGeom>
          <a:solidFill>
            <a:srgbClr val="d4ea6b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Results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232" name=""/>
          <p:cNvSpPr/>
          <p:nvPr/>
        </p:nvSpPr>
        <p:spPr>
          <a:xfrm>
            <a:off x="5580000" y="720"/>
            <a:ext cx="1979280" cy="269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18160" y="0"/>
                </a:lnTo>
                <a:lnTo>
                  <a:pt x="21600" y="10800"/>
                </a:lnTo>
                <a:lnTo>
                  <a:pt x="18160" y="21600"/>
                </a:lnTo>
                <a:lnTo>
                  <a:pt x="0" y="21600"/>
                </a:lnTo>
                <a:lnTo>
                  <a:pt x="3440" y="1080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Conclusions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233" name=""/>
          <p:cNvSpPr/>
          <p:nvPr/>
        </p:nvSpPr>
        <p:spPr>
          <a:xfrm>
            <a:off x="4679640" y="5359680"/>
            <a:ext cx="5757480" cy="256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1 Korbmacher et al., 2024, Nat. Comm. (accepted)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234" name=""/>
          <p:cNvSpPr txBox="1"/>
          <p:nvPr/>
        </p:nvSpPr>
        <p:spPr>
          <a:xfrm>
            <a:off x="5040000" y="1620000"/>
            <a:ext cx="4680000" cy="720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Significant Slopes of linear relationships of absolute feature assymmetry &amp; age</a:t>
            </a:r>
            <a:endParaRPr b="0" lang="en-GB" sz="1800" spc="-1" strike="noStrike">
              <a:latin typeface="Arial"/>
            </a:endParaRPr>
          </a:p>
        </p:txBody>
      </p:sp>
      <p:pic>
        <p:nvPicPr>
          <p:cNvPr id="235" name="" descr=""/>
          <p:cNvPicPr/>
          <p:nvPr/>
        </p:nvPicPr>
        <p:blipFill>
          <a:blip r:embed="rId1"/>
          <a:stretch/>
        </p:blipFill>
        <p:spPr>
          <a:xfrm>
            <a:off x="4680000" y="2340000"/>
            <a:ext cx="5238000" cy="2812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PlaceHolder 1"/>
          <p:cNvSpPr>
            <a:spLocks noGrp="1"/>
          </p:cNvSpPr>
          <p:nvPr>
            <p:ph type="title"/>
          </p:nvPr>
        </p:nvSpPr>
        <p:spPr>
          <a:xfrm>
            <a:off x="598680" y="90720"/>
            <a:ext cx="9301320" cy="943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/>
          </a:bodyPr>
          <a:p>
            <a:pPr>
              <a:lnSpc>
                <a:spcPct val="100000"/>
              </a:lnSpc>
              <a:buNone/>
            </a:pPr>
            <a:r>
              <a:rPr b="0" lang="en-GB" sz="4400" spc="-1" strike="noStrike">
                <a:solidFill>
                  <a:srgbClr val="ffffff"/>
                </a:solidFill>
                <a:latin typeface="Noto Sans Light"/>
              </a:rPr>
              <a:t>5. Brain age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237" name="PlaceHolder 2"/>
          <p:cNvSpPr>
            <a:spLocks noGrp="1"/>
          </p:cNvSpPr>
          <p:nvPr>
            <p:ph/>
          </p:nvPr>
        </p:nvSpPr>
        <p:spPr>
          <a:xfrm>
            <a:off x="598680" y="1440000"/>
            <a:ext cx="3901320" cy="378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Noto Sans Regular"/>
                <a:ea typeface="Noto Sans CJK SC"/>
              </a:rPr>
              <a:t>(Grey matter)</a:t>
            </a:r>
            <a:r>
              <a:rPr b="1" lang="en-GB" sz="2400" spc="-1" strike="noStrike">
                <a:latin typeface="Noto Sans Regular"/>
                <a:ea typeface="Noto Sans CJK SC"/>
              </a:rPr>
              <a:t> brain age associated with brain and psychiatric disorders</a:t>
            </a:r>
            <a:r>
              <a:rPr b="0" lang="en-GB" sz="2400" spc="-1" strike="noStrike" baseline="33000">
                <a:latin typeface="Noto Sans Regular"/>
                <a:ea typeface="Noto Sans CJK SC"/>
              </a:rPr>
              <a:t>1</a:t>
            </a:r>
            <a:endParaRPr b="0" lang="en-GB" sz="24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Noto Sans Regular"/>
                <a:ea typeface="Noto Sans CJK SC"/>
              </a:rPr>
              <a:t>Particularly </a:t>
            </a:r>
            <a:r>
              <a:rPr b="1" lang="en-GB" sz="2400" spc="-1" strike="noStrike">
                <a:latin typeface="Noto Sans Regular"/>
                <a:ea typeface="Noto Sans CJK SC"/>
              </a:rPr>
              <a:t>neurodegenerative</a:t>
            </a:r>
            <a:r>
              <a:rPr b="0" lang="en-GB" sz="2400" spc="-1" strike="noStrike">
                <a:latin typeface="Noto Sans Regular"/>
                <a:ea typeface="Noto Sans CJK SC"/>
              </a:rPr>
              <a:t> disorderts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238" name=""/>
          <p:cNvSpPr/>
          <p:nvPr/>
        </p:nvSpPr>
        <p:spPr>
          <a:xfrm>
            <a:off x="2340360" y="720"/>
            <a:ext cx="1979280" cy="269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18160" y="0"/>
                </a:lnTo>
                <a:lnTo>
                  <a:pt x="21600" y="10800"/>
                </a:lnTo>
                <a:lnTo>
                  <a:pt x="18160" y="21600"/>
                </a:lnTo>
                <a:lnTo>
                  <a:pt x="0" y="21600"/>
                </a:lnTo>
                <a:lnTo>
                  <a:pt x="3440" y="1080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Background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239" name=""/>
          <p:cNvSpPr/>
          <p:nvPr/>
        </p:nvSpPr>
        <p:spPr>
          <a:xfrm>
            <a:off x="3960360" y="720"/>
            <a:ext cx="1979280" cy="269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18160" y="0"/>
                </a:lnTo>
                <a:lnTo>
                  <a:pt x="21600" y="10800"/>
                </a:lnTo>
                <a:lnTo>
                  <a:pt x="18160" y="21600"/>
                </a:lnTo>
                <a:lnTo>
                  <a:pt x="0" y="21600"/>
                </a:lnTo>
                <a:lnTo>
                  <a:pt x="3440" y="10800"/>
                </a:lnTo>
                <a:close/>
              </a:path>
            </a:pathLst>
          </a:custGeom>
          <a:solidFill>
            <a:srgbClr val="d4ea6b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Results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240" name=""/>
          <p:cNvSpPr/>
          <p:nvPr/>
        </p:nvSpPr>
        <p:spPr>
          <a:xfrm>
            <a:off x="5580000" y="720"/>
            <a:ext cx="1979280" cy="269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18160" y="0"/>
                </a:lnTo>
                <a:lnTo>
                  <a:pt x="21600" y="10800"/>
                </a:lnTo>
                <a:lnTo>
                  <a:pt x="18160" y="21600"/>
                </a:lnTo>
                <a:lnTo>
                  <a:pt x="0" y="21600"/>
                </a:lnTo>
                <a:lnTo>
                  <a:pt x="3440" y="1080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Conclusions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241" name=""/>
          <p:cNvSpPr/>
          <p:nvPr/>
        </p:nvSpPr>
        <p:spPr>
          <a:xfrm>
            <a:off x="5040000" y="5359680"/>
            <a:ext cx="5397120" cy="256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1 Kaufmann et al., 2019, Nat. Neurosci. 22(10)</a:t>
            </a:r>
            <a:endParaRPr b="0" lang="en-GB" sz="1800" spc="-1" strike="noStrike">
              <a:latin typeface="Arial"/>
            </a:endParaRPr>
          </a:p>
        </p:txBody>
      </p:sp>
      <p:pic>
        <p:nvPicPr>
          <p:cNvPr id="242" name="" descr=""/>
          <p:cNvPicPr/>
          <p:nvPr/>
        </p:nvPicPr>
        <p:blipFill>
          <a:blip r:embed="rId1"/>
          <a:stretch/>
        </p:blipFill>
        <p:spPr>
          <a:xfrm>
            <a:off x="4680000" y="1260000"/>
            <a:ext cx="5242320" cy="40503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PlaceHolder 1"/>
          <p:cNvSpPr>
            <a:spLocks noGrp="1"/>
          </p:cNvSpPr>
          <p:nvPr>
            <p:ph type="title"/>
          </p:nvPr>
        </p:nvSpPr>
        <p:spPr>
          <a:xfrm>
            <a:off x="598680" y="90720"/>
            <a:ext cx="9301320" cy="943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/>
          </a:bodyPr>
          <a:p>
            <a:pPr>
              <a:lnSpc>
                <a:spcPct val="100000"/>
              </a:lnSpc>
              <a:buNone/>
            </a:pPr>
            <a:r>
              <a:rPr b="0" lang="en-GB" sz="4400" spc="-1" strike="noStrike">
                <a:solidFill>
                  <a:srgbClr val="ffffff"/>
                </a:solidFill>
                <a:latin typeface="Noto Sans Light"/>
              </a:rPr>
              <a:t>5. Brain age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244" name="PlaceHolder 2"/>
          <p:cNvSpPr>
            <a:spLocks noGrp="1"/>
          </p:cNvSpPr>
          <p:nvPr>
            <p:ph/>
          </p:nvPr>
        </p:nvSpPr>
        <p:spPr>
          <a:xfrm>
            <a:off x="598680" y="1440000"/>
            <a:ext cx="9301320" cy="378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7000"/>
          </a:bodyPr>
          <a:p>
            <a:pPr marL="432000" indent="-324000">
              <a:lnSpc>
                <a:spcPct val="100000"/>
              </a:lnSpc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Noto Sans Regular"/>
                <a:ea typeface="Noto Sans CJK SC"/>
              </a:rPr>
              <a:t>(White matter)</a:t>
            </a:r>
            <a:r>
              <a:rPr b="1" lang="en-GB" sz="2400" spc="-1" strike="noStrike">
                <a:latin typeface="Noto Sans Regular"/>
                <a:ea typeface="Noto Sans CJK SC"/>
              </a:rPr>
              <a:t> brain age associated with bio-psycho-social variables</a:t>
            </a:r>
            <a:r>
              <a:rPr b="0" lang="en-GB" sz="2400" spc="-1" strike="noStrike" baseline="33000">
                <a:latin typeface="Noto Sans Regular"/>
                <a:ea typeface="Noto Sans CJK SC"/>
              </a:rPr>
              <a:t>1</a:t>
            </a:r>
            <a:endParaRPr b="0" lang="en-GB" sz="24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Noto Sans Regular"/>
                <a:ea typeface="Noto Sans CJK SC"/>
              </a:rPr>
              <a:t>Particularly </a:t>
            </a:r>
            <a:r>
              <a:rPr b="1" lang="en-GB" sz="2400" spc="-1" strike="noStrike">
                <a:latin typeface="Noto Sans Regular"/>
                <a:ea typeface="Noto Sans CJK SC"/>
              </a:rPr>
              <a:t>cardiometabolic health</a:t>
            </a:r>
            <a:r>
              <a:rPr b="0" lang="en-GB" sz="2400" spc="-1" strike="noStrike">
                <a:latin typeface="Noto Sans Regular"/>
                <a:ea typeface="Noto Sans CJK SC"/>
              </a:rPr>
              <a:t> indicators</a:t>
            </a:r>
            <a:endParaRPr b="0" lang="en-GB" sz="24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400" spc="-1" strike="noStrike">
                <a:latin typeface="Noto Sans Regular"/>
                <a:ea typeface="Noto Sans CJK SC"/>
              </a:rPr>
              <a:t>waist-to-hip ratio, hypertension, vascular diagnosis, pulse pressure</a:t>
            </a:r>
            <a:endParaRPr b="0" lang="en-GB" sz="24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endParaRPr b="0" lang="en-GB" sz="24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Noto Sans Regular"/>
                <a:ea typeface="Noto Sans CJK SC"/>
              </a:rPr>
              <a:t>And </a:t>
            </a:r>
            <a:r>
              <a:rPr b="1" lang="en-GB" sz="2400" spc="-1" strike="noStrike">
                <a:latin typeface="Noto Sans Regular"/>
                <a:ea typeface="Noto Sans CJK SC"/>
              </a:rPr>
              <a:t>cognitive functioning</a:t>
            </a:r>
            <a:endParaRPr b="0" lang="en-GB" sz="24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400" spc="-1" strike="noStrike">
                <a:latin typeface="Noto Sans Regular"/>
                <a:ea typeface="Noto Sans CJK SC"/>
              </a:rPr>
              <a:t>Matrix puzzle solving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245" name=""/>
          <p:cNvSpPr/>
          <p:nvPr/>
        </p:nvSpPr>
        <p:spPr>
          <a:xfrm>
            <a:off x="2340360" y="720"/>
            <a:ext cx="1979280" cy="269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18160" y="0"/>
                </a:lnTo>
                <a:lnTo>
                  <a:pt x="21600" y="10800"/>
                </a:lnTo>
                <a:lnTo>
                  <a:pt x="18160" y="21600"/>
                </a:lnTo>
                <a:lnTo>
                  <a:pt x="0" y="21600"/>
                </a:lnTo>
                <a:lnTo>
                  <a:pt x="3440" y="1080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Background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246" name=""/>
          <p:cNvSpPr/>
          <p:nvPr/>
        </p:nvSpPr>
        <p:spPr>
          <a:xfrm>
            <a:off x="3960360" y="720"/>
            <a:ext cx="1979280" cy="269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18160" y="0"/>
                </a:lnTo>
                <a:lnTo>
                  <a:pt x="21600" y="10800"/>
                </a:lnTo>
                <a:lnTo>
                  <a:pt x="18160" y="21600"/>
                </a:lnTo>
                <a:lnTo>
                  <a:pt x="0" y="21600"/>
                </a:lnTo>
                <a:lnTo>
                  <a:pt x="3440" y="10800"/>
                </a:lnTo>
                <a:close/>
              </a:path>
            </a:pathLst>
          </a:custGeom>
          <a:solidFill>
            <a:srgbClr val="d4ea6b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Results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247" name=""/>
          <p:cNvSpPr/>
          <p:nvPr/>
        </p:nvSpPr>
        <p:spPr>
          <a:xfrm>
            <a:off x="5580000" y="720"/>
            <a:ext cx="1979280" cy="269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18160" y="0"/>
                </a:lnTo>
                <a:lnTo>
                  <a:pt x="21600" y="10800"/>
                </a:lnTo>
                <a:lnTo>
                  <a:pt x="18160" y="21600"/>
                </a:lnTo>
                <a:lnTo>
                  <a:pt x="0" y="21600"/>
                </a:lnTo>
                <a:lnTo>
                  <a:pt x="3440" y="1080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Conclusions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248" name=""/>
          <p:cNvSpPr/>
          <p:nvPr/>
        </p:nvSpPr>
        <p:spPr>
          <a:xfrm>
            <a:off x="5400000" y="5359680"/>
            <a:ext cx="5037120" cy="256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1 Korbmacher et al., 2023, Front. Psych. 14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249" name=""/>
          <p:cNvSpPr/>
          <p:nvPr/>
        </p:nvSpPr>
        <p:spPr>
          <a:xfrm>
            <a:off x="5940000" y="3780000"/>
            <a:ext cx="3600000" cy="1260000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0" lang="en-GB" sz="1800" spc="-1" strike="noStrike">
                <a:latin typeface="Arial"/>
              </a:rPr>
              <a:t>Phenotypes which reflect ageing are associated with brain age.</a:t>
            </a:r>
            <a:endParaRPr b="0" lang="en-GB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PlaceHolder 1"/>
          <p:cNvSpPr>
            <a:spLocks noGrp="1"/>
          </p:cNvSpPr>
          <p:nvPr>
            <p:ph type="title"/>
          </p:nvPr>
        </p:nvSpPr>
        <p:spPr>
          <a:xfrm>
            <a:off x="598680" y="90720"/>
            <a:ext cx="9301320" cy="943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/>
          </a:bodyPr>
          <a:p>
            <a:pPr>
              <a:lnSpc>
                <a:spcPct val="100000"/>
              </a:lnSpc>
              <a:buNone/>
            </a:pPr>
            <a:r>
              <a:rPr b="0" lang="en-GB" sz="4400" spc="-1" strike="noStrike">
                <a:solidFill>
                  <a:srgbClr val="ffffff"/>
                </a:solidFill>
                <a:latin typeface="Noto Sans Light"/>
              </a:rPr>
              <a:t>5. Brain age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251" name="PlaceHolder 2"/>
          <p:cNvSpPr>
            <a:spLocks noGrp="1"/>
          </p:cNvSpPr>
          <p:nvPr>
            <p:ph/>
          </p:nvPr>
        </p:nvSpPr>
        <p:spPr>
          <a:xfrm>
            <a:off x="598680" y="1440000"/>
            <a:ext cx="9301320" cy="378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Noto Sans Regular"/>
                <a:ea typeface="Noto Sans CJK SC"/>
              </a:rPr>
              <a:t>Precision estimates for single subjects not possible, Brain age suffers from </a:t>
            </a:r>
            <a:r>
              <a:rPr b="0" lang="en-GB" sz="2400" spc="-1" strike="noStrike">
                <a:latin typeface="Noto Sans Regular"/>
                <a:ea typeface="Noto Sans CJK SC"/>
              </a:rPr>
              <a:t>large prediction error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252" name=""/>
          <p:cNvSpPr/>
          <p:nvPr/>
        </p:nvSpPr>
        <p:spPr>
          <a:xfrm>
            <a:off x="2340360" y="720"/>
            <a:ext cx="1979280" cy="269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18160" y="0"/>
                </a:lnTo>
                <a:lnTo>
                  <a:pt x="21600" y="10800"/>
                </a:lnTo>
                <a:lnTo>
                  <a:pt x="18160" y="21600"/>
                </a:lnTo>
                <a:lnTo>
                  <a:pt x="0" y="21600"/>
                </a:lnTo>
                <a:lnTo>
                  <a:pt x="3440" y="1080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Background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253" name=""/>
          <p:cNvSpPr/>
          <p:nvPr/>
        </p:nvSpPr>
        <p:spPr>
          <a:xfrm>
            <a:off x="3960360" y="720"/>
            <a:ext cx="1979280" cy="269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18160" y="0"/>
                </a:lnTo>
                <a:lnTo>
                  <a:pt x="21600" y="10800"/>
                </a:lnTo>
                <a:lnTo>
                  <a:pt x="18160" y="21600"/>
                </a:lnTo>
                <a:lnTo>
                  <a:pt x="0" y="21600"/>
                </a:lnTo>
                <a:lnTo>
                  <a:pt x="3440" y="10800"/>
                </a:lnTo>
                <a:close/>
              </a:path>
            </a:pathLst>
          </a:custGeom>
          <a:solidFill>
            <a:srgbClr val="d4ea6b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Results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254" name=""/>
          <p:cNvSpPr/>
          <p:nvPr/>
        </p:nvSpPr>
        <p:spPr>
          <a:xfrm>
            <a:off x="5580000" y="720"/>
            <a:ext cx="1979280" cy="269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18160" y="0"/>
                </a:lnTo>
                <a:lnTo>
                  <a:pt x="21600" y="10800"/>
                </a:lnTo>
                <a:lnTo>
                  <a:pt x="18160" y="21600"/>
                </a:lnTo>
                <a:lnTo>
                  <a:pt x="0" y="21600"/>
                </a:lnTo>
                <a:lnTo>
                  <a:pt x="3440" y="1080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Conclusions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255" name=""/>
          <p:cNvSpPr/>
          <p:nvPr/>
        </p:nvSpPr>
        <p:spPr>
          <a:xfrm>
            <a:off x="5220000" y="5359680"/>
            <a:ext cx="5217120" cy="256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Korbmacher et al., 2023, Brain &amp; Beh. 13(10)</a:t>
            </a:r>
            <a:endParaRPr b="0" lang="en-GB" sz="1800" spc="-1" strike="noStrike">
              <a:latin typeface="Arial"/>
            </a:endParaRPr>
          </a:p>
        </p:txBody>
      </p:sp>
      <p:pic>
        <p:nvPicPr>
          <p:cNvPr id="256" name="" descr=""/>
          <p:cNvPicPr/>
          <p:nvPr/>
        </p:nvPicPr>
        <p:blipFill>
          <a:blip r:embed="rId1"/>
          <a:stretch/>
        </p:blipFill>
        <p:spPr>
          <a:xfrm>
            <a:off x="1440000" y="2350800"/>
            <a:ext cx="6959160" cy="2869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PlaceHolder 10"/>
          <p:cNvSpPr/>
          <p:nvPr/>
        </p:nvSpPr>
        <p:spPr>
          <a:xfrm>
            <a:off x="720" y="2565000"/>
            <a:ext cx="10075320" cy="537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GB" sz="4000" spc="-1" strike="noStrike">
                <a:solidFill>
                  <a:srgbClr val="04617b"/>
                </a:solidFill>
                <a:latin typeface="Noto Sans Black"/>
                <a:ea typeface="DejaVu Sans"/>
              </a:rPr>
              <a:t>III. TRANSLATABILITY</a:t>
            </a:r>
            <a:endParaRPr b="0" lang="en-GB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PlaceHolder 1"/>
          <p:cNvSpPr>
            <a:spLocks noGrp="1"/>
          </p:cNvSpPr>
          <p:nvPr>
            <p:ph type="title"/>
          </p:nvPr>
        </p:nvSpPr>
        <p:spPr>
          <a:xfrm>
            <a:off x="598680" y="90720"/>
            <a:ext cx="10793520" cy="943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 fontScale="83000"/>
          </a:bodyPr>
          <a:p>
            <a:pPr>
              <a:lnSpc>
                <a:spcPct val="100000"/>
              </a:lnSpc>
              <a:buNone/>
            </a:pPr>
            <a:r>
              <a:rPr b="0" lang="en-GB" sz="4400" spc="-1" strike="noStrike">
                <a:solidFill>
                  <a:srgbClr val="ffffff"/>
                </a:solidFill>
                <a:latin typeface="Noto Sans Light"/>
              </a:rPr>
              <a:t>Can we clinically translate the findings?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259" name="PlaceHolder 2"/>
          <p:cNvSpPr>
            <a:spLocks noGrp="1"/>
          </p:cNvSpPr>
          <p:nvPr>
            <p:ph/>
          </p:nvPr>
        </p:nvSpPr>
        <p:spPr>
          <a:xfrm>
            <a:off x="598680" y="1440000"/>
            <a:ext cx="4801320" cy="378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6000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Deep and low brain structures are related to age(ing)</a:t>
            </a:r>
            <a:endParaRPr b="0" lang="en-GB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The same (limbic) structures age differently in Alzheimer’s disease (see Fig., N = 1,607)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260" name=""/>
          <p:cNvSpPr/>
          <p:nvPr/>
        </p:nvSpPr>
        <p:spPr>
          <a:xfrm>
            <a:off x="2340360" y="720"/>
            <a:ext cx="1979280" cy="269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18160" y="0"/>
                </a:lnTo>
                <a:lnTo>
                  <a:pt x="21600" y="10800"/>
                </a:lnTo>
                <a:lnTo>
                  <a:pt x="18160" y="21600"/>
                </a:lnTo>
                <a:lnTo>
                  <a:pt x="0" y="21600"/>
                </a:lnTo>
                <a:lnTo>
                  <a:pt x="3440" y="1080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Concepts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261" name=""/>
          <p:cNvSpPr/>
          <p:nvPr/>
        </p:nvSpPr>
        <p:spPr>
          <a:xfrm>
            <a:off x="3960360" y="720"/>
            <a:ext cx="1979280" cy="269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18160" y="0"/>
                </a:lnTo>
                <a:lnTo>
                  <a:pt x="21600" y="10800"/>
                </a:lnTo>
                <a:lnTo>
                  <a:pt x="18160" y="21600"/>
                </a:lnTo>
                <a:lnTo>
                  <a:pt x="0" y="21600"/>
                </a:lnTo>
                <a:lnTo>
                  <a:pt x="3440" y="1080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Results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262" name=""/>
          <p:cNvSpPr/>
          <p:nvPr/>
        </p:nvSpPr>
        <p:spPr>
          <a:xfrm>
            <a:off x="5580000" y="720"/>
            <a:ext cx="1979280" cy="269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18160" y="0"/>
                </a:lnTo>
                <a:lnTo>
                  <a:pt x="21600" y="10800"/>
                </a:lnTo>
                <a:lnTo>
                  <a:pt x="18160" y="21600"/>
                </a:lnTo>
                <a:lnTo>
                  <a:pt x="0" y="21600"/>
                </a:lnTo>
                <a:lnTo>
                  <a:pt x="3440" y="10800"/>
                </a:lnTo>
                <a:close/>
              </a:path>
            </a:pathLst>
          </a:custGeom>
          <a:solidFill>
            <a:srgbClr val="d4ea6b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Conclusions</a:t>
            </a:r>
            <a:endParaRPr b="0" lang="en-GB" sz="1800" spc="-1" strike="noStrike">
              <a:latin typeface="Arial"/>
            </a:endParaRPr>
          </a:p>
        </p:txBody>
      </p:sp>
      <p:pic>
        <p:nvPicPr>
          <p:cNvPr id="263" name="" descr=""/>
          <p:cNvPicPr/>
          <p:nvPr/>
        </p:nvPicPr>
        <p:blipFill>
          <a:blip r:embed="rId1"/>
          <a:stretch/>
        </p:blipFill>
        <p:spPr>
          <a:xfrm>
            <a:off x="5744160" y="1131480"/>
            <a:ext cx="4320720" cy="4515120"/>
          </a:xfrm>
          <a:prstGeom prst="rect">
            <a:avLst/>
          </a:prstGeom>
          <a:ln w="0">
            <a:noFill/>
          </a:ln>
        </p:spPr>
      </p:pic>
      <p:sp>
        <p:nvSpPr>
          <p:cNvPr id="264" name=""/>
          <p:cNvSpPr/>
          <p:nvPr/>
        </p:nvSpPr>
        <p:spPr>
          <a:xfrm>
            <a:off x="31680" y="5319000"/>
            <a:ext cx="5217120" cy="256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Yang et al., 2023, Alz. Dem. 15(2)</a:t>
            </a:r>
            <a:endParaRPr b="0" lang="en-GB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" descr=""/>
          <p:cNvPicPr/>
          <p:nvPr/>
        </p:nvPicPr>
        <p:blipFill>
          <a:blip r:embed="rId1"/>
          <a:stretch/>
        </p:blipFill>
        <p:spPr>
          <a:xfrm>
            <a:off x="4710240" y="1206000"/>
            <a:ext cx="3630600" cy="4140000"/>
          </a:xfrm>
          <a:prstGeom prst="rect">
            <a:avLst/>
          </a:prstGeom>
          <a:ln w="0">
            <a:noFill/>
          </a:ln>
        </p:spPr>
      </p:pic>
      <p:sp>
        <p:nvSpPr>
          <p:cNvPr id="266" name="PlaceHolder 1"/>
          <p:cNvSpPr>
            <a:spLocks noGrp="1"/>
          </p:cNvSpPr>
          <p:nvPr>
            <p:ph type="title"/>
          </p:nvPr>
        </p:nvSpPr>
        <p:spPr>
          <a:xfrm>
            <a:off x="598680" y="90720"/>
            <a:ext cx="10793520" cy="943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 fontScale="83000"/>
          </a:bodyPr>
          <a:p>
            <a:pPr>
              <a:lnSpc>
                <a:spcPct val="100000"/>
              </a:lnSpc>
              <a:buNone/>
            </a:pPr>
            <a:r>
              <a:rPr b="0" lang="en-GB" sz="4400" spc="-1" strike="noStrike">
                <a:solidFill>
                  <a:srgbClr val="ffffff"/>
                </a:solidFill>
                <a:latin typeface="Noto Sans Light"/>
              </a:rPr>
              <a:t>Can we clinically translate the findings?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267" name="PlaceHolder 2"/>
          <p:cNvSpPr>
            <a:spLocks noGrp="1"/>
          </p:cNvSpPr>
          <p:nvPr>
            <p:ph/>
          </p:nvPr>
        </p:nvSpPr>
        <p:spPr>
          <a:xfrm>
            <a:off x="598680" y="1440000"/>
            <a:ext cx="3541320" cy="2352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6000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Fornix is already a target region for deep brain stimulation in Alzheimer’s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268" name=""/>
          <p:cNvSpPr/>
          <p:nvPr/>
        </p:nvSpPr>
        <p:spPr>
          <a:xfrm>
            <a:off x="2340360" y="720"/>
            <a:ext cx="1979280" cy="269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18160" y="0"/>
                </a:lnTo>
                <a:lnTo>
                  <a:pt x="21600" y="10800"/>
                </a:lnTo>
                <a:lnTo>
                  <a:pt x="18160" y="21600"/>
                </a:lnTo>
                <a:lnTo>
                  <a:pt x="0" y="21600"/>
                </a:lnTo>
                <a:lnTo>
                  <a:pt x="3440" y="1080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Concepts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269" name=""/>
          <p:cNvSpPr/>
          <p:nvPr/>
        </p:nvSpPr>
        <p:spPr>
          <a:xfrm>
            <a:off x="3960360" y="720"/>
            <a:ext cx="1979280" cy="269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18160" y="0"/>
                </a:lnTo>
                <a:lnTo>
                  <a:pt x="21600" y="10800"/>
                </a:lnTo>
                <a:lnTo>
                  <a:pt x="18160" y="21600"/>
                </a:lnTo>
                <a:lnTo>
                  <a:pt x="0" y="21600"/>
                </a:lnTo>
                <a:lnTo>
                  <a:pt x="3440" y="1080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Results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270" name=""/>
          <p:cNvSpPr/>
          <p:nvPr/>
        </p:nvSpPr>
        <p:spPr>
          <a:xfrm>
            <a:off x="5580000" y="720"/>
            <a:ext cx="1979280" cy="269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18160" y="0"/>
                </a:lnTo>
                <a:lnTo>
                  <a:pt x="21600" y="10800"/>
                </a:lnTo>
                <a:lnTo>
                  <a:pt x="18160" y="21600"/>
                </a:lnTo>
                <a:lnTo>
                  <a:pt x="0" y="21600"/>
                </a:lnTo>
                <a:lnTo>
                  <a:pt x="3440" y="10800"/>
                </a:lnTo>
                <a:close/>
              </a:path>
            </a:pathLst>
          </a:custGeom>
          <a:solidFill>
            <a:srgbClr val="d4ea6b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Conclusions</a:t>
            </a:r>
            <a:endParaRPr b="0" lang="en-GB" sz="1800" spc="-1" strike="noStrike">
              <a:latin typeface="Arial"/>
            </a:endParaRPr>
          </a:p>
        </p:txBody>
      </p:sp>
      <p:pic>
        <p:nvPicPr>
          <p:cNvPr id="271" name="" descr=""/>
          <p:cNvPicPr/>
          <p:nvPr/>
        </p:nvPicPr>
        <p:blipFill>
          <a:blip r:embed="rId2"/>
          <a:stretch/>
        </p:blipFill>
        <p:spPr>
          <a:xfrm>
            <a:off x="56160" y="3792240"/>
            <a:ext cx="3600000" cy="1787760"/>
          </a:xfrm>
          <a:prstGeom prst="rect">
            <a:avLst/>
          </a:prstGeom>
          <a:ln w="0">
            <a:noFill/>
          </a:ln>
        </p:spPr>
      </p:pic>
      <p:pic>
        <p:nvPicPr>
          <p:cNvPr id="272" name="" descr=""/>
          <p:cNvPicPr/>
          <p:nvPr/>
        </p:nvPicPr>
        <p:blipFill>
          <a:blip r:embed="rId3"/>
          <a:stretch/>
        </p:blipFill>
        <p:spPr>
          <a:xfrm>
            <a:off x="3780000" y="3310560"/>
            <a:ext cx="3780000" cy="2269440"/>
          </a:xfrm>
          <a:prstGeom prst="rect">
            <a:avLst/>
          </a:prstGeom>
          <a:ln w="0">
            <a:noFill/>
          </a:ln>
        </p:spPr>
      </p:pic>
      <p:pic>
        <p:nvPicPr>
          <p:cNvPr id="273" name="" descr=""/>
          <p:cNvPicPr/>
          <p:nvPr/>
        </p:nvPicPr>
        <p:blipFill>
          <a:blip r:embed="rId4"/>
          <a:stretch/>
        </p:blipFill>
        <p:spPr>
          <a:xfrm>
            <a:off x="6886080" y="1297080"/>
            <a:ext cx="3358080" cy="4102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PlaceHolder 1"/>
          <p:cNvSpPr>
            <a:spLocks noGrp="1"/>
          </p:cNvSpPr>
          <p:nvPr>
            <p:ph type="title"/>
          </p:nvPr>
        </p:nvSpPr>
        <p:spPr>
          <a:xfrm>
            <a:off x="598680" y="90720"/>
            <a:ext cx="10793520" cy="943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 fontScale="83000"/>
          </a:bodyPr>
          <a:p>
            <a:pPr>
              <a:lnSpc>
                <a:spcPct val="100000"/>
              </a:lnSpc>
              <a:buNone/>
            </a:pPr>
            <a:r>
              <a:rPr b="0" lang="en-GB" sz="4400" spc="-1" strike="noStrike">
                <a:solidFill>
                  <a:srgbClr val="ffffff"/>
                </a:solidFill>
                <a:latin typeface="Noto Sans Light"/>
              </a:rPr>
              <a:t>Can we clinically translate the findings?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275" name=""/>
          <p:cNvSpPr/>
          <p:nvPr/>
        </p:nvSpPr>
        <p:spPr>
          <a:xfrm>
            <a:off x="2340360" y="720"/>
            <a:ext cx="1979280" cy="269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18160" y="0"/>
                </a:lnTo>
                <a:lnTo>
                  <a:pt x="21600" y="10800"/>
                </a:lnTo>
                <a:lnTo>
                  <a:pt x="18160" y="21600"/>
                </a:lnTo>
                <a:lnTo>
                  <a:pt x="0" y="21600"/>
                </a:lnTo>
                <a:lnTo>
                  <a:pt x="3440" y="1080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Concepts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276" name=""/>
          <p:cNvSpPr/>
          <p:nvPr/>
        </p:nvSpPr>
        <p:spPr>
          <a:xfrm>
            <a:off x="3960360" y="720"/>
            <a:ext cx="1979280" cy="269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18160" y="0"/>
                </a:lnTo>
                <a:lnTo>
                  <a:pt x="21600" y="10800"/>
                </a:lnTo>
                <a:lnTo>
                  <a:pt x="18160" y="21600"/>
                </a:lnTo>
                <a:lnTo>
                  <a:pt x="0" y="21600"/>
                </a:lnTo>
                <a:lnTo>
                  <a:pt x="3440" y="1080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Results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277" name=""/>
          <p:cNvSpPr/>
          <p:nvPr/>
        </p:nvSpPr>
        <p:spPr>
          <a:xfrm>
            <a:off x="5580000" y="720"/>
            <a:ext cx="1979280" cy="269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18160" y="0"/>
                </a:lnTo>
                <a:lnTo>
                  <a:pt x="21600" y="10800"/>
                </a:lnTo>
                <a:lnTo>
                  <a:pt x="18160" y="21600"/>
                </a:lnTo>
                <a:lnTo>
                  <a:pt x="0" y="21600"/>
                </a:lnTo>
                <a:lnTo>
                  <a:pt x="3440" y="10800"/>
                </a:lnTo>
                <a:close/>
              </a:path>
            </a:pathLst>
          </a:custGeom>
          <a:solidFill>
            <a:srgbClr val="d4ea6b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Conclusions</a:t>
            </a:r>
            <a:endParaRPr b="0" lang="en-GB" sz="1800" spc="-1" strike="noStrike">
              <a:latin typeface="Arial"/>
            </a:endParaRPr>
          </a:p>
        </p:txBody>
      </p:sp>
      <p:pic>
        <p:nvPicPr>
          <p:cNvPr id="278" name="" descr=""/>
          <p:cNvPicPr/>
          <p:nvPr/>
        </p:nvPicPr>
        <p:blipFill>
          <a:blip r:embed="rId1"/>
          <a:stretch/>
        </p:blipFill>
        <p:spPr>
          <a:xfrm>
            <a:off x="4118400" y="1162440"/>
            <a:ext cx="5962320" cy="2701800"/>
          </a:xfrm>
          <a:prstGeom prst="rect">
            <a:avLst/>
          </a:prstGeom>
          <a:ln w="0">
            <a:noFill/>
          </a:ln>
        </p:spPr>
      </p:pic>
      <p:pic>
        <p:nvPicPr>
          <p:cNvPr id="279" name="" descr=""/>
          <p:cNvPicPr/>
          <p:nvPr/>
        </p:nvPicPr>
        <p:blipFill>
          <a:blip r:embed="rId2"/>
          <a:stretch/>
        </p:blipFill>
        <p:spPr>
          <a:xfrm>
            <a:off x="3600000" y="3576600"/>
            <a:ext cx="5299560" cy="2094120"/>
          </a:xfrm>
          <a:prstGeom prst="rect">
            <a:avLst/>
          </a:prstGeom>
          <a:ln w="0">
            <a:noFill/>
          </a:ln>
        </p:spPr>
      </p:pic>
      <p:pic>
        <p:nvPicPr>
          <p:cNvPr id="280" name="" descr=""/>
          <p:cNvPicPr/>
          <p:nvPr/>
        </p:nvPicPr>
        <p:blipFill>
          <a:blip r:embed="rId3"/>
          <a:stretch/>
        </p:blipFill>
        <p:spPr>
          <a:xfrm>
            <a:off x="8460000" y="3780000"/>
            <a:ext cx="1473120" cy="1800000"/>
          </a:xfrm>
          <a:prstGeom prst="rect">
            <a:avLst/>
          </a:prstGeom>
          <a:ln w="0">
            <a:noFill/>
          </a:ln>
        </p:spPr>
      </p:pic>
      <p:sp>
        <p:nvSpPr>
          <p:cNvPr id="281" name="PlaceHolder 2"/>
          <p:cNvSpPr>
            <a:spLocks noGrp="1"/>
          </p:cNvSpPr>
          <p:nvPr>
            <p:ph/>
          </p:nvPr>
        </p:nvSpPr>
        <p:spPr>
          <a:xfrm>
            <a:off x="598680" y="1440000"/>
            <a:ext cx="3519720" cy="4094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6000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Emerging evidence for associative-limbic subthalamic nucleus DBS for OCD and Pakinson’s treatment</a:t>
            </a:r>
            <a:endParaRPr b="0" lang="en-GB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PlaceHolder 1"/>
          <p:cNvSpPr>
            <a:spLocks noGrp="1"/>
          </p:cNvSpPr>
          <p:nvPr>
            <p:ph type="subTitle"/>
          </p:nvPr>
        </p:nvSpPr>
        <p:spPr>
          <a:xfrm>
            <a:off x="5040" y="2684160"/>
            <a:ext cx="7014960" cy="537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GB" sz="4000" spc="-1" strike="noStrike">
                <a:solidFill>
                  <a:srgbClr val="04617b"/>
                </a:solidFill>
                <a:latin typeface="Noto Sans Black"/>
              </a:rPr>
              <a:t>Thank you!</a:t>
            </a:r>
            <a:endParaRPr b="0" lang="en-GB" sz="4000" spc="-1" strike="noStrike">
              <a:latin typeface="Arial"/>
            </a:endParaRPr>
          </a:p>
        </p:txBody>
      </p:sp>
      <p:pic>
        <p:nvPicPr>
          <p:cNvPr id="283" name="Picture 5" descr="Eli Nina Eikefjord"/>
          <p:cNvPicPr/>
          <p:nvPr/>
        </p:nvPicPr>
        <p:blipFill>
          <a:blip r:embed="rId1"/>
          <a:stretch/>
        </p:blipFill>
        <p:spPr>
          <a:xfrm>
            <a:off x="3634920" y="434160"/>
            <a:ext cx="1494720" cy="1493280"/>
          </a:xfrm>
          <a:prstGeom prst="rect">
            <a:avLst/>
          </a:prstGeom>
          <a:ln w="0">
            <a:noFill/>
          </a:ln>
        </p:spPr>
      </p:pic>
      <p:pic>
        <p:nvPicPr>
          <p:cNvPr id="284" name="Picture 6" descr="Ivan Maximov"/>
          <p:cNvPicPr/>
          <p:nvPr/>
        </p:nvPicPr>
        <p:blipFill>
          <a:blip r:embed="rId2">
            <a:grayscl/>
          </a:blip>
          <a:stretch/>
        </p:blipFill>
        <p:spPr>
          <a:xfrm>
            <a:off x="217080" y="437400"/>
            <a:ext cx="1494360" cy="1489680"/>
          </a:xfrm>
          <a:prstGeom prst="rect">
            <a:avLst/>
          </a:prstGeom>
          <a:ln w="0">
            <a:noFill/>
          </a:ln>
        </p:spPr>
      </p:pic>
      <p:pic>
        <p:nvPicPr>
          <p:cNvPr id="285" name="" descr=""/>
          <p:cNvPicPr/>
          <p:nvPr/>
        </p:nvPicPr>
        <p:blipFill>
          <a:blip r:embed="rId3">
            <a:grayscl/>
          </a:blip>
          <a:stretch/>
        </p:blipFill>
        <p:spPr>
          <a:xfrm>
            <a:off x="5425560" y="444960"/>
            <a:ext cx="1196280" cy="1471320"/>
          </a:xfrm>
          <a:prstGeom prst="rect">
            <a:avLst/>
          </a:prstGeom>
          <a:ln w="0">
            <a:noFill/>
          </a:ln>
        </p:spPr>
      </p:pic>
      <p:pic>
        <p:nvPicPr>
          <p:cNvPr id="286" name="" descr=""/>
          <p:cNvPicPr/>
          <p:nvPr/>
        </p:nvPicPr>
        <p:blipFill>
          <a:blip r:embed="rId4"/>
          <a:stretch/>
        </p:blipFill>
        <p:spPr>
          <a:xfrm>
            <a:off x="2001240" y="437400"/>
            <a:ext cx="1345320" cy="1482120"/>
          </a:xfrm>
          <a:prstGeom prst="rect">
            <a:avLst/>
          </a:prstGeom>
          <a:ln w="0">
            <a:noFill/>
          </a:ln>
        </p:spPr>
      </p:pic>
      <p:pic>
        <p:nvPicPr>
          <p:cNvPr id="287" name="" descr=""/>
          <p:cNvPicPr/>
          <p:nvPr/>
        </p:nvPicPr>
        <p:blipFill>
          <a:blip r:embed="rId5">
            <a:grayscl/>
          </a:blip>
          <a:stretch/>
        </p:blipFill>
        <p:spPr>
          <a:xfrm>
            <a:off x="225720" y="3510000"/>
            <a:ext cx="1453320" cy="1347120"/>
          </a:xfrm>
          <a:prstGeom prst="rect">
            <a:avLst/>
          </a:prstGeom>
          <a:ln w="0">
            <a:noFill/>
          </a:ln>
        </p:spPr>
      </p:pic>
      <p:sp>
        <p:nvSpPr>
          <p:cNvPr id="288" name=""/>
          <p:cNvSpPr/>
          <p:nvPr/>
        </p:nvSpPr>
        <p:spPr>
          <a:xfrm>
            <a:off x="217440" y="1962360"/>
            <a:ext cx="1697760" cy="223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GB" sz="1500" spc="-1" strike="noStrike">
                <a:solidFill>
                  <a:srgbClr val="000000"/>
                </a:solidFill>
                <a:latin typeface="Arial"/>
                <a:ea typeface="DejaVu Sans"/>
              </a:rPr>
              <a:t>Ivan I. Maximov</a:t>
            </a:r>
            <a:endParaRPr b="0" lang="en-GB" sz="1500" spc="-1" strike="noStrike">
              <a:latin typeface="Arial"/>
            </a:endParaRPr>
          </a:p>
        </p:txBody>
      </p:sp>
      <p:sp>
        <p:nvSpPr>
          <p:cNvPr id="289" name=""/>
          <p:cNvSpPr/>
          <p:nvPr/>
        </p:nvSpPr>
        <p:spPr>
          <a:xfrm>
            <a:off x="1818000" y="4995720"/>
            <a:ext cx="1902240" cy="223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GB" sz="1500" spc="-1" strike="noStrike">
                <a:solidFill>
                  <a:srgbClr val="000000"/>
                </a:solidFill>
                <a:latin typeface="Arial"/>
                <a:ea typeface="DejaVu Sans"/>
              </a:rPr>
              <a:t>Ann Marie de Lange</a:t>
            </a:r>
            <a:endParaRPr b="0" lang="en-GB" sz="1500" spc="-1" strike="noStrike">
              <a:latin typeface="Arial"/>
            </a:endParaRPr>
          </a:p>
        </p:txBody>
      </p:sp>
      <p:sp>
        <p:nvSpPr>
          <p:cNvPr id="290" name=""/>
          <p:cNvSpPr/>
          <p:nvPr/>
        </p:nvSpPr>
        <p:spPr>
          <a:xfrm>
            <a:off x="1888560" y="1962360"/>
            <a:ext cx="1620000" cy="223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GB" sz="1500" spc="-1" strike="noStrike">
                <a:solidFill>
                  <a:srgbClr val="000000"/>
                </a:solidFill>
                <a:latin typeface="Arial"/>
                <a:ea typeface="DejaVu Sans"/>
              </a:rPr>
              <a:t>Lars T. Westlye</a:t>
            </a:r>
            <a:endParaRPr b="0" lang="en-GB" sz="1500" spc="-1" strike="noStrike">
              <a:latin typeface="Arial"/>
            </a:endParaRPr>
          </a:p>
        </p:txBody>
      </p:sp>
      <p:sp>
        <p:nvSpPr>
          <p:cNvPr id="291" name=""/>
          <p:cNvSpPr/>
          <p:nvPr/>
        </p:nvSpPr>
        <p:spPr>
          <a:xfrm>
            <a:off x="3727440" y="1980000"/>
            <a:ext cx="1611360" cy="223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GB" sz="1500" spc="-1" strike="noStrike">
                <a:solidFill>
                  <a:srgbClr val="000000"/>
                </a:solidFill>
                <a:latin typeface="Arial"/>
                <a:ea typeface="DejaVu Sans"/>
              </a:rPr>
              <a:t>Eli N. Eikefjord</a:t>
            </a:r>
            <a:endParaRPr b="0" lang="en-GB" sz="1500" spc="-1" strike="noStrike">
              <a:latin typeface="Arial"/>
            </a:endParaRPr>
          </a:p>
        </p:txBody>
      </p:sp>
      <p:sp>
        <p:nvSpPr>
          <p:cNvPr id="292" name=""/>
          <p:cNvSpPr/>
          <p:nvPr/>
        </p:nvSpPr>
        <p:spPr>
          <a:xfrm>
            <a:off x="5389200" y="1980000"/>
            <a:ext cx="1615680" cy="223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GB" sz="1500" spc="-1" strike="noStrike">
                <a:solidFill>
                  <a:srgbClr val="000000"/>
                </a:solidFill>
                <a:latin typeface="Arial"/>
                <a:ea typeface="DejaVu Sans"/>
              </a:rPr>
              <a:t>Arvid Lundervold</a:t>
            </a:r>
            <a:endParaRPr b="0" lang="en-GB" sz="1500" spc="-1" strike="noStrike">
              <a:latin typeface="Arial"/>
            </a:endParaRPr>
          </a:p>
        </p:txBody>
      </p:sp>
      <p:pic>
        <p:nvPicPr>
          <p:cNvPr id="293" name="" descr=""/>
          <p:cNvPicPr/>
          <p:nvPr/>
        </p:nvPicPr>
        <p:blipFill>
          <a:blip r:embed="rId6">
            <a:grayscl/>
          </a:blip>
          <a:stretch/>
        </p:blipFill>
        <p:spPr>
          <a:xfrm>
            <a:off x="1884240" y="3512520"/>
            <a:ext cx="1094760" cy="1347120"/>
          </a:xfrm>
          <a:prstGeom prst="rect">
            <a:avLst/>
          </a:prstGeom>
          <a:ln w="0">
            <a:noFill/>
          </a:ln>
        </p:spPr>
      </p:pic>
      <p:sp>
        <p:nvSpPr>
          <p:cNvPr id="294" name=""/>
          <p:cNvSpPr/>
          <p:nvPr/>
        </p:nvSpPr>
        <p:spPr>
          <a:xfrm>
            <a:off x="279000" y="5040000"/>
            <a:ext cx="1955520" cy="223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GB" sz="1500" spc="-1" strike="noStrike">
                <a:solidFill>
                  <a:srgbClr val="000000"/>
                </a:solidFill>
                <a:latin typeface="Arial"/>
                <a:ea typeface="DejaVu Sans"/>
              </a:rPr>
              <a:t>Dennis van der Meer</a:t>
            </a:r>
            <a:endParaRPr b="0" lang="en-GB" sz="1500" spc="-1" strike="noStrike">
              <a:latin typeface="Arial"/>
            </a:endParaRPr>
          </a:p>
        </p:txBody>
      </p:sp>
      <p:pic>
        <p:nvPicPr>
          <p:cNvPr id="295" name="" descr=""/>
          <p:cNvPicPr/>
          <p:nvPr/>
        </p:nvPicPr>
        <p:blipFill>
          <a:blip r:embed="rId7"/>
          <a:stretch/>
        </p:blipFill>
        <p:spPr>
          <a:xfrm>
            <a:off x="3174840" y="3511080"/>
            <a:ext cx="1287000" cy="1347120"/>
          </a:xfrm>
          <a:prstGeom prst="rect">
            <a:avLst/>
          </a:prstGeom>
          <a:ln w="0">
            <a:noFill/>
          </a:ln>
        </p:spPr>
      </p:pic>
      <p:sp>
        <p:nvSpPr>
          <p:cNvPr id="296" name=""/>
          <p:cNvSpPr/>
          <p:nvPr/>
        </p:nvSpPr>
        <p:spPr>
          <a:xfrm>
            <a:off x="3278880" y="4995720"/>
            <a:ext cx="1080000" cy="223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GB" sz="1500" spc="-1" strike="noStrike">
                <a:solidFill>
                  <a:srgbClr val="000000"/>
                </a:solidFill>
                <a:latin typeface="Arial"/>
                <a:ea typeface="DejaVu Sans"/>
              </a:rPr>
              <a:t>Dani Beck</a:t>
            </a:r>
            <a:endParaRPr b="0" lang="en-GB" sz="1500" spc="-1" strike="noStrike">
              <a:latin typeface="Arial"/>
            </a:endParaRPr>
          </a:p>
        </p:txBody>
      </p:sp>
      <p:pic>
        <p:nvPicPr>
          <p:cNvPr id="297" name="" descr=""/>
          <p:cNvPicPr/>
          <p:nvPr/>
        </p:nvPicPr>
        <p:blipFill>
          <a:blip r:embed="rId8">
            <a:grayscl/>
          </a:blip>
          <a:stretch/>
        </p:blipFill>
        <p:spPr>
          <a:xfrm>
            <a:off x="4653000" y="3511080"/>
            <a:ext cx="1026360" cy="1347120"/>
          </a:xfrm>
          <a:prstGeom prst="rect">
            <a:avLst/>
          </a:prstGeom>
          <a:ln w="0">
            <a:noFill/>
          </a:ln>
        </p:spPr>
      </p:pic>
      <p:sp>
        <p:nvSpPr>
          <p:cNvPr id="298" name=""/>
          <p:cNvSpPr/>
          <p:nvPr/>
        </p:nvSpPr>
        <p:spPr>
          <a:xfrm>
            <a:off x="4621680" y="5016240"/>
            <a:ext cx="1762200" cy="223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GB" sz="1500" spc="-1" strike="noStrike">
                <a:solidFill>
                  <a:srgbClr val="000000"/>
                </a:solidFill>
                <a:latin typeface="Arial"/>
                <a:ea typeface="DejaVu Sans"/>
              </a:rPr>
              <a:t>Ole A. Andreassen</a:t>
            </a:r>
            <a:endParaRPr b="0" lang="en-GB" sz="1500" spc="-1" strike="noStrike">
              <a:latin typeface="Arial"/>
            </a:endParaRPr>
          </a:p>
        </p:txBody>
      </p:sp>
      <p:sp>
        <p:nvSpPr>
          <p:cNvPr id="299" name=""/>
          <p:cNvSpPr/>
          <p:nvPr/>
        </p:nvSpPr>
        <p:spPr>
          <a:xfrm>
            <a:off x="8639280" y="5039280"/>
            <a:ext cx="1465560" cy="223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0" name=""/>
          <p:cNvSpPr/>
          <p:nvPr/>
        </p:nvSpPr>
        <p:spPr>
          <a:xfrm>
            <a:off x="5815800" y="5040000"/>
            <a:ext cx="1228680" cy="223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GB" sz="1500" spc="-1" strike="noStrike">
                <a:solidFill>
                  <a:srgbClr val="000000"/>
                </a:solidFill>
                <a:latin typeface="Arial"/>
                <a:ea typeface="DejaVu Sans"/>
              </a:rPr>
              <a:t>Tiril Gurholt</a:t>
            </a:r>
            <a:endParaRPr b="0" lang="en-GB" sz="1500" spc="-1" strike="noStrike">
              <a:latin typeface="Arial"/>
            </a:endParaRPr>
          </a:p>
        </p:txBody>
      </p:sp>
      <p:pic>
        <p:nvPicPr>
          <p:cNvPr id="301" name="" descr=""/>
          <p:cNvPicPr/>
          <p:nvPr/>
        </p:nvPicPr>
        <p:blipFill>
          <a:blip r:embed="rId9"/>
          <a:stretch/>
        </p:blipFill>
        <p:spPr>
          <a:xfrm>
            <a:off x="5850720" y="3500280"/>
            <a:ext cx="1193760" cy="1365480"/>
          </a:xfrm>
          <a:prstGeom prst="rect">
            <a:avLst/>
          </a:prstGeom>
          <a:ln w="0">
            <a:noFill/>
          </a:ln>
        </p:spPr>
      </p:pic>
      <p:sp>
        <p:nvSpPr>
          <p:cNvPr id="302" name=""/>
          <p:cNvSpPr/>
          <p:nvPr/>
        </p:nvSpPr>
        <p:spPr>
          <a:xfrm>
            <a:off x="7214400" y="5024160"/>
            <a:ext cx="1093680" cy="223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GB" sz="1500" spc="-1" strike="noStrike">
                <a:solidFill>
                  <a:srgbClr val="000000"/>
                </a:solidFill>
                <a:latin typeface="Arial"/>
                <a:ea typeface="DejaVu Sans"/>
              </a:rPr>
              <a:t>Rune Eikeland</a:t>
            </a:r>
            <a:endParaRPr b="0" lang="en-GB" sz="1500" spc="-1" strike="noStrike">
              <a:latin typeface="Arial"/>
            </a:endParaRPr>
          </a:p>
        </p:txBody>
      </p:sp>
      <p:pic>
        <p:nvPicPr>
          <p:cNvPr id="303" name="" descr=""/>
          <p:cNvPicPr/>
          <p:nvPr/>
        </p:nvPicPr>
        <p:blipFill>
          <a:blip r:embed="rId10"/>
          <a:stretch/>
        </p:blipFill>
        <p:spPr>
          <a:xfrm>
            <a:off x="7230240" y="3498840"/>
            <a:ext cx="1120680" cy="1400760"/>
          </a:xfrm>
          <a:prstGeom prst="rect">
            <a:avLst/>
          </a:prstGeom>
          <a:ln w="0">
            <a:noFill/>
          </a:ln>
        </p:spPr>
      </p:pic>
      <p:sp>
        <p:nvSpPr>
          <p:cNvPr id="304" name=""/>
          <p:cNvSpPr txBox="1"/>
          <p:nvPr/>
        </p:nvSpPr>
        <p:spPr>
          <a:xfrm>
            <a:off x="8782560" y="1980000"/>
            <a:ext cx="1212480" cy="514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GB" sz="1500" spc="-1" strike="noStrike">
                <a:solidFill>
                  <a:srgbClr val="000000"/>
                </a:solidFill>
                <a:latin typeface="Arial"/>
                <a:ea typeface="DejaVu Sans"/>
              </a:rPr>
              <a:t>Meng-Yun Wang</a:t>
            </a:r>
            <a:endParaRPr b="0" lang="en-GB" sz="1500" spc="-1" strike="noStrike">
              <a:latin typeface="Arial"/>
            </a:endParaRPr>
          </a:p>
        </p:txBody>
      </p:sp>
      <p:sp>
        <p:nvSpPr>
          <p:cNvPr id="305" name=""/>
          <p:cNvSpPr txBox="1"/>
          <p:nvPr/>
        </p:nvSpPr>
        <p:spPr>
          <a:xfrm>
            <a:off x="7007760" y="2037600"/>
            <a:ext cx="1489680" cy="302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GB" sz="1500" spc="-1" strike="noStrike">
                <a:solidFill>
                  <a:srgbClr val="000000"/>
                </a:solidFill>
                <a:latin typeface="Arial"/>
                <a:ea typeface="DejaVu Sans"/>
              </a:rPr>
              <a:t>Karsten Specht</a:t>
            </a:r>
            <a:endParaRPr b="0" lang="en-GB" sz="1500" spc="-1" strike="noStrike">
              <a:latin typeface="Arial"/>
            </a:endParaRPr>
          </a:p>
        </p:txBody>
      </p:sp>
      <p:pic>
        <p:nvPicPr>
          <p:cNvPr id="306" name="" descr=""/>
          <p:cNvPicPr/>
          <p:nvPr/>
        </p:nvPicPr>
        <p:blipFill>
          <a:blip r:embed="rId11"/>
          <a:stretch/>
        </p:blipFill>
        <p:spPr>
          <a:xfrm>
            <a:off x="6921360" y="467640"/>
            <a:ext cx="1531800" cy="1409040"/>
          </a:xfrm>
          <a:prstGeom prst="rect">
            <a:avLst/>
          </a:prstGeom>
          <a:ln w="0">
            <a:noFill/>
          </a:ln>
        </p:spPr>
      </p:pic>
      <p:sp>
        <p:nvSpPr>
          <p:cNvPr id="307" name=""/>
          <p:cNvSpPr txBox="1"/>
          <p:nvPr/>
        </p:nvSpPr>
        <p:spPr>
          <a:xfrm>
            <a:off x="8559360" y="5018760"/>
            <a:ext cx="1260000" cy="9687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GB" sz="1500" spc="-1" strike="noStrike">
                <a:solidFill>
                  <a:srgbClr val="000000"/>
                </a:solidFill>
                <a:latin typeface="Arial"/>
                <a:ea typeface="DejaVu Sans"/>
              </a:rPr>
              <a:t>Esten Leonardsen</a:t>
            </a:r>
            <a:endParaRPr b="0" lang="en-GB" sz="1500" spc="-1" strike="noStrike">
              <a:latin typeface="Arial"/>
            </a:endParaRPr>
          </a:p>
        </p:txBody>
      </p:sp>
      <p:sp>
        <p:nvSpPr>
          <p:cNvPr id="308" name=""/>
          <p:cNvSpPr txBox="1"/>
          <p:nvPr/>
        </p:nvSpPr>
        <p:spPr>
          <a:xfrm>
            <a:off x="7206480" y="2569320"/>
            <a:ext cx="2874240" cy="725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GB" sz="1500" spc="-1" strike="noStrike">
                <a:solidFill>
                  <a:srgbClr val="000000"/>
                </a:solidFill>
                <a:latin typeface="Arial"/>
                <a:ea typeface="DejaVu Sans"/>
              </a:rPr>
              <a:t>Thomas Espeseth</a:t>
            </a:r>
            <a:endParaRPr b="0" lang="en-GB" sz="1500" spc="-1" strike="noStrike">
              <a:latin typeface="Arial"/>
            </a:endParaRPr>
          </a:p>
          <a:p>
            <a:r>
              <a:rPr b="0" lang="en-GB" sz="1500" spc="-1" strike="noStrike">
                <a:solidFill>
                  <a:srgbClr val="000000"/>
                </a:solidFill>
                <a:latin typeface="Arial"/>
                <a:ea typeface="DejaVu Sans"/>
              </a:rPr>
              <a:t>Ralph Buchert</a:t>
            </a:r>
            <a:endParaRPr b="0" lang="en-GB" sz="1500" spc="-1" strike="noStrike">
              <a:latin typeface="Arial"/>
            </a:endParaRPr>
          </a:p>
          <a:p>
            <a:r>
              <a:rPr b="0" lang="en-GB" sz="1500" spc="-1" strike="noStrike">
                <a:solidFill>
                  <a:srgbClr val="000000"/>
                </a:solidFill>
                <a:latin typeface="Arial"/>
                <a:ea typeface="DejaVu Sans"/>
              </a:rPr>
              <a:t>Daniel E. Askeland-Gjerde</a:t>
            </a:r>
            <a:endParaRPr b="0" lang="en-GB" sz="1500" spc="-1" strike="noStrike">
              <a:latin typeface="Arial"/>
            </a:endParaRPr>
          </a:p>
        </p:txBody>
      </p:sp>
      <p:pic>
        <p:nvPicPr>
          <p:cNvPr id="309" name="" descr=""/>
          <p:cNvPicPr/>
          <p:nvPr/>
        </p:nvPicPr>
        <p:blipFill>
          <a:blip r:embed="rId12"/>
          <a:stretch/>
        </p:blipFill>
        <p:spPr>
          <a:xfrm>
            <a:off x="8776800" y="540000"/>
            <a:ext cx="972720" cy="1332360"/>
          </a:xfrm>
          <a:prstGeom prst="rect">
            <a:avLst/>
          </a:prstGeom>
          <a:ln w="0">
            <a:noFill/>
          </a:ln>
        </p:spPr>
      </p:pic>
      <p:pic>
        <p:nvPicPr>
          <p:cNvPr id="310" name="" descr=""/>
          <p:cNvPicPr/>
          <p:nvPr/>
        </p:nvPicPr>
        <p:blipFill>
          <a:blip r:embed="rId13"/>
          <a:stretch/>
        </p:blipFill>
        <p:spPr>
          <a:xfrm>
            <a:off x="8543520" y="3513240"/>
            <a:ext cx="1260000" cy="1354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PlaceHolder 1"/>
          <p:cNvSpPr>
            <a:spLocks noGrp="1"/>
          </p:cNvSpPr>
          <p:nvPr>
            <p:ph type="title"/>
          </p:nvPr>
        </p:nvSpPr>
        <p:spPr>
          <a:xfrm>
            <a:off x="598680" y="90720"/>
            <a:ext cx="10793520" cy="943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/>
          </a:bodyPr>
          <a:p>
            <a:pPr>
              <a:lnSpc>
                <a:spcPct val="100000"/>
              </a:lnSpc>
              <a:buNone/>
            </a:pPr>
            <a:r>
              <a:rPr b="0" lang="en-GB" sz="4400" spc="-1" strike="noStrike">
                <a:solidFill>
                  <a:srgbClr val="ffffff"/>
                </a:solidFill>
                <a:latin typeface="Noto Sans Light"/>
              </a:rPr>
              <a:t>What I will talk about today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171" name="PlaceHolder 2"/>
          <p:cNvSpPr>
            <a:spLocks noGrp="1"/>
          </p:cNvSpPr>
          <p:nvPr>
            <p:ph/>
          </p:nvPr>
        </p:nvSpPr>
        <p:spPr>
          <a:xfrm>
            <a:off x="598680" y="1440000"/>
            <a:ext cx="9115920" cy="3494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7000"/>
          </a:bodyPr>
          <a:p>
            <a:pPr marL="432000" indent="-324000">
              <a:lnSpc>
                <a:spcPct val="100000"/>
              </a:lnSpc>
              <a:spcAft>
                <a:spcPts val="1409"/>
              </a:spcAft>
              <a:buClr>
                <a:srgbClr val="000000"/>
              </a:buClr>
              <a:buFont typeface="StarSymbol"/>
              <a:buAutoNum type="arabicPlain"/>
            </a:pPr>
            <a:r>
              <a:rPr b="1" lang="en-GB" sz="3200" spc="-1" strike="noStrike">
                <a:latin typeface="Noto Sans Regular"/>
              </a:rPr>
              <a:t> </a:t>
            </a:r>
            <a:r>
              <a:rPr b="1" lang="en-GB" sz="3200" spc="-1" strike="noStrike">
                <a:latin typeface="Noto Sans Regular"/>
              </a:rPr>
              <a:t>I. BACKGROUND</a:t>
            </a:r>
            <a:endParaRPr b="0" lang="en-GB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Aft>
                <a:spcPts val="1409"/>
              </a:spcAft>
              <a:buClr>
                <a:srgbClr val="000000"/>
              </a:buClr>
              <a:buFont typeface="StarSymbol"/>
              <a:buAutoNum type="arabicPlain"/>
            </a:pPr>
            <a:r>
              <a:rPr b="0" lang="en-GB" sz="3200" spc="-1" strike="noStrike">
                <a:latin typeface="Noto Sans Regular"/>
              </a:rPr>
              <a:t>Ageing as a normative process</a:t>
            </a:r>
            <a:endParaRPr b="0" lang="en-GB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Aft>
                <a:spcPts val="1409"/>
              </a:spcAft>
              <a:buClr>
                <a:srgbClr val="000000"/>
              </a:buClr>
              <a:buFont typeface="StarSymbol"/>
              <a:buAutoNum type="arabicPlain"/>
            </a:pPr>
            <a:r>
              <a:rPr b="0" lang="en-GB" sz="3200" spc="-1" strike="noStrike">
                <a:latin typeface="Noto Sans Regular"/>
              </a:rPr>
              <a:t>Brain age</a:t>
            </a:r>
            <a:endParaRPr b="0" lang="en-GB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Aft>
                <a:spcPts val="1409"/>
              </a:spcAft>
              <a:buClr>
                <a:srgbClr val="000000"/>
              </a:buClr>
              <a:buFont typeface="StarSymbol"/>
              <a:buAutoNum type="arabicPlain"/>
            </a:pPr>
            <a:r>
              <a:rPr b="1" lang="en-GB" sz="3200" spc="-1" strike="noStrike">
                <a:latin typeface="Noto Sans Regular"/>
              </a:rPr>
              <a:t>II. BRAIN AGE(ING)</a:t>
            </a:r>
            <a:endParaRPr b="0" lang="en-GB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Aft>
                <a:spcPts val="1409"/>
              </a:spcAft>
              <a:buClr>
                <a:srgbClr val="000000"/>
              </a:buClr>
              <a:buFont typeface="StarSymbol"/>
              <a:buAutoNum type="arabicPlain"/>
            </a:pPr>
            <a:r>
              <a:rPr b="0" lang="en-GB" sz="3200" spc="-1" strike="noStrike">
                <a:latin typeface="Noto Sans Regular"/>
              </a:rPr>
              <a:t>White matter ageing</a:t>
            </a:r>
            <a:endParaRPr b="0" lang="en-GB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Aft>
                <a:spcPts val="1409"/>
              </a:spcAft>
              <a:buClr>
                <a:srgbClr val="000000"/>
              </a:buClr>
              <a:buFont typeface="StarSymbol"/>
              <a:buAutoNum type="arabicPlain"/>
            </a:pPr>
            <a:r>
              <a:rPr b="0" lang="en-GB" sz="3200" spc="-1" strike="noStrike">
                <a:latin typeface="Noto Sans Regular"/>
              </a:rPr>
              <a:t>Brain asymmetry</a:t>
            </a:r>
            <a:endParaRPr b="0" lang="en-GB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Aft>
                <a:spcPts val="1409"/>
              </a:spcAft>
              <a:buClr>
                <a:srgbClr val="000000"/>
              </a:buClr>
              <a:buFont typeface="StarSymbol"/>
              <a:buAutoNum type="arabicPlain"/>
            </a:pPr>
            <a:r>
              <a:rPr b="0" lang="en-GB" sz="3200" spc="-1" strike="noStrike">
                <a:latin typeface="Noto Sans Regular"/>
              </a:rPr>
              <a:t>Brain age: advances &amp; challenges </a:t>
            </a:r>
            <a:endParaRPr b="0" lang="en-GB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Aft>
                <a:spcPts val="1409"/>
              </a:spcAft>
              <a:buClr>
                <a:srgbClr val="000000"/>
              </a:buClr>
              <a:buFont typeface="StarSymbol"/>
              <a:buAutoNum type="arabicPlain"/>
            </a:pPr>
            <a:r>
              <a:rPr b="1" lang="en-GB" sz="3200" spc="-1" strike="noStrike">
                <a:latin typeface="Noto Sans Regular"/>
              </a:rPr>
              <a:t>III. TRANSLATABILITY?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172" name=""/>
          <p:cNvSpPr/>
          <p:nvPr/>
        </p:nvSpPr>
        <p:spPr>
          <a:xfrm>
            <a:off x="2339640" y="0"/>
            <a:ext cx="1979280" cy="269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18160" y="0"/>
                </a:lnTo>
                <a:lnTo>
                  <a:pt x="21600" y="10800"/>
                </a:lnTo>
                <a:lnTo>
                  <a:pt x="18160" y="21600"/>
                </a:lnTo>
                <a:lnTo>
                  <a:pt x="0" y="21600"/>
                </a:lnTo>
                <a:lnTo>
                  <a:pt x="3440" y="1080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Background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73" name=""/>
          <p:cNvSpPr/>
          <p:nvPr/>
        </p:nvSpPr>
        <p:spPr>
          <a:xfrm>
            <a:off x="3959640" y="360"/>
            <a:ext cx="1979280" cy="269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18160" y="0"/>
                </a:lnTo>
                <a:lnTo>
                  <a:pt x="21600" y="10800"/>
                </a:lnTo>
                <a:lnTo>
                  <a:pt x="18160" y="21600"/>
                </a:lnTo>
                <a:lnTo>
                  <a:pt x="0" y="21600"/>
                </a:lnTo>
                <a:lnTo>
                  <a:pt x="3440" y="1080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Results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74" name=""/>
          <p:cNvSpPr/>
          <p:nvPr/>
        </p:nvSpPr>
        <p:spPr>
          <a:xfrm>
            <a:off x="5579280" y="360"/>
            <a:ext cx="1979280" cy="269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18160" y="0"/>
                </a:lnTo>
                <a:lnTo>
                  <a:pt x="21600" y="10800"/>
                </a:lnTo>
                <a:lnTo>
                  <a:pt x="18160" y="21600"/>
                </a:lnTo>
                <a:lnTo>
                  <a:pt x="0" y="21600"/>
                </a:lnTo>
                <a:lnTo>
                  <a:pt x="3440" y="1080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Conclusions</a:t>
            </a:r>
            <a:endParaRPr b="0" lang="en-GB" sz="1800" spc="-1" strike="noStrike">
              <a:latin typeface="Arial"/>
            </a:endParaRPr>
          </a:p>
        </p:txBody>
      </p:sp>
      <p:pic>
        <p:nvPicPr>
          <p:cNvPr id="175" name="" descr=""/>
          <p:cNvPicPr/>
          <p:nvPr/>
        </p:nvPicPr>
        <p:blipFill>
          <a:blip r:embed="rId1"/>
          <a:stretch/>
        </p:blipFill>
        <p:spPr>
          <a:xfrm>
            <a:off x="5744160" y="1338120"/>
            <a:ext cx="4061880" cy="40618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PlaceHolder 6"/>
          <p:cNvSpPr/>
          <p:nvPr/>
        </p:nvSpPr>
        <p:spPr>
          <a:xfrm>
            <a:off x="720" y="2565000"/>
            <a:ext cx="10075320" cy="537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GB" sz="4000" spc="-1" strike="noStrike">
                <a:solidFill>
                  <a:srgbClr val="04617b"/>
                </a:solidFill>
                <a:latin typeface="Noto Sans Black"/>
                <a:ea typeface="DejaVu Sans"/>
              </a:rPr>
              <a:t>Questions?</a:t>
            </a:r>
            <a:endParaRPr b="0" lang="en-GB" sz="4000" spc="-1" strike="noStrike">
              <a:latin typeface="Arial"/>
            </a:endParaRPr>
          </a:p>
        </p:txBody>
      </p:sp>
      <p:sp>
        <p:nvSpPr>
          <p:cNvPr id="312" name=""/>
          <p:cNvSpPr/>
          <p:nvPr/>
        </p:nvSpPr>
        <p:spPr>
          <a:xfrm>
            <a:off x="239760" y="3926160"/>
            <a:ext cx="6522480" cy="1152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GB" sz="2600" spc="-1" strike="noStrike">
                <a:solidFill>
                  <a:srgbClr val="04617b"/>
                </a:solidFill>
                <a:latin typeface="Noto Sans Black"/>
                <a:ea typeface="DejaVu Sans"/>
              </a:rPr>
              <a:t>How to contact me:</a:t>
            </a:r>
            <a:endParaRPr b="0" lang="en-GB" sz="2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GB" sz="2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en-GB" sz="2600" spc="-1" strike="noStrike">
                <a:solidFill>
                  <a:srgbClr val="04617b"/>
                </a:solidFill>
                <a:latin typeface="Noto Sans Black"/>
                <a:ea typeface="DejaVu Sans"/>
              </a:rPr>
              <a:t>Email: </a:t>
            </a:r>
            <a:r>
              <a:rPr b="1" lang="en-GB" sz="2600" spc="-1" strike="noStrike" u="sng">
                <a:solidFill>
                  <a:srgbClr val="0000ff"/>
                </a:solidFill>
                <a:uFillTx/>
                <a:latin typeface="Noto Sans Black"/>
                <a:ea typeface="DejaVu Sans"/>
                <a:hlinkClick r:id="rId1"/>
              </a:rPr>
              <a:t>Max.Korbmacher@hvl.no</a:t>
            </a:r>
            <a:endParaRPr b="0" lang="en-GB" sz="2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en-GB" sz="2600" spc="-1" strike="noStrike">
                <a:solidFill>
                  <a:srgbClr val="04617b"/>
                </a:solidFill>
                <a:latin typeface="Noto Sans Black"/>
                <a:ea typeface="DejaVu Sans"/>
              </a:rPr>
              <a:t>Twitter: @KorbmacherMax</a:t>
            </a:r>
            <a:endParaRPr b="0" lang="en-GB" sz="2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3"/>
          <p:cNvSpPr/>
          <p:nvPr/>
        </p:nvSpPr>
        <p:spPr>
          <a:xfrm>
            <a:off x="720" y="2565000"/>
            <a:ext cx="10075320" cy="537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GB" sz="4000" spc="-1" strike="noStrike">
                <a:solidFill>
                  <a:srgbClr val="04617b"/>
                </a:solidFill>
                <a:latin typeface="Noto Sans Black"/>
                <a:ea typeface="DejaVu Sans"/>
              </a:rPr>
              <a:t>I. BACKGROUND</a:t>
            </a:r>
            <a:endParaRPr b="0" lang="en-GB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title"/>
          </p:nvPr>
        </p:nvSpPr>
        <p:spPr>
          <a:xfrm>
            <a:off x="598680" y="90720"/>
            <a:ext cx="10793520" cy="943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/>
          </a:bodyPr>
          <a:p>
            <a:pPr>
              <a:lnSpc>
                <a:spcPct val="100000"/>
              </a:lnSpc>
              <a:buNone/>
            </a:pPr>
            <a:r>
              <a:rPr b="0" lang="en-GB" sz="4400" spc="-1" strike="noStrike">
                <a:solidFill>
                  <a:srgbClr val="ffffff"/>
                </a:solidFill>
                <a:latin typeface="Noto Sans Light"/>
                <a:ea typeface="Noto Sans CJK SC"/>
              </a:rPr>
              <a:t>1. Ageing as a normative process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178" name="PlaceHolder 2"/>
          <p:cNvSpPr>
            <a:spLocks noGrp="1"/>
          </p:cNvSpPr>
          <p:nvPr>
            <p:ph/>
          </p:nvPr>
        </p:nvSpPr>
        <p:spPr>
          <a:xfrm>
            <a:off x="578520" y="1440000"/>
            <a:ext cx="4101480" cy="360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432000" indent="-324000">
              <a:lnSpc>
                <a:spcPct val="100000"/>
              </a:lnSpc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GB" sz="2900" spc="-1" strike="noStrike">
                <a:latin typeface="Noto Sans Regular"/>
              </a:rPr>
              <a:t>Brain physiology can be described through normative curves</a:t>
            </a:r>
            <a:endParaRPr b="0" lang="en-GB" sz="29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GB" sz="2900" spc="-1" strike="noStrike">
                <a:latin typeface="Noto Sans Regular"/>
              </a:rPr>
              <a:t>Deviations are informative of disorders</a:t>
            </a:r>
            <a:endParaRPr b="0" lang="en-GB" sz="2900" spc="-1" strike="noStrike">
              <a:latin typeface="Arial"/>
            </a:endParaRPr>
          </a:p>
        </p:txBody>
      </p:sp>
      <p:sp>
        <p:nvSpPr>
          <p:cNvPr id="179" name=""/>
          <p:cNvSpPr/>
          <p:nvPr/>
        </p:nvSpPr>
        <p:spPr>
          <a:xfrm>
            <a:off x="6120000" y="5311800"/>
            <a:ext cx="4316760" cy="26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Cole et al., Nat.Mol.Psych., 24 (2019)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80" name=""/>
          <p:cNvSpPr/>
          <p:nvPr/>
        </p:nvSpPr>
        <p:spPr>
          <a:xfrm>
            <a:off x="2340000" y="360"/>
            <a:ext cx="1979280" cy="269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18160" y="0"/>
                </a:lnTo>
                <a:lnTo>
                  <a:pt x="21600" y="10800"/>
                </a:lnTo>
                <a:lnTo>
                  <a:pt x="18160" y="21600"/>
                </a:lnTo>
                <a:lnTo>
                  <a:pt x="0" y="21600"/>
                </a:lnTo>
                <a:lnTo>
                  <a:pt x="3440" y="10800"/>
                </a:lnTo>
                <a:close/>
              </a:path>
            </a:pathLst>
          </a:custGeom>
          <a:solidFill>
            <a:srgbClr val="d4ea6b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Background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81" name=""/>
          <p:cNvSpPr/>
          <p:nvPr/>
        </p:nvSpPr>
        <p:spPr>
          <a:xfrm>
            <a:off x="3960000" y="720"/>
            <a:ext cx="1979280" cy="269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18160" y="0"/>
                </a:lnTo>
                <a:lnTo>
                  <a:pt x="21600" y="10800"/>
                </a:lnTo>
                <a:lnTo>
                  <a:pt x="18160" y="21600"/>
                </a:lnTo>
                <a:lnTo>
                  <a:pt x="0" y="21600"/>
                </a:lnTo>
                <a:lnTo>
                  <a:pt x="3440" y="1080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Results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82" name=""/>
          <p:cNvSpPr/>
          <p:nvPr/>
        </p:nvSpPr>
        <p:spPr>
          <a:xfrm>
            <a:off x="5579640" y="720"/>
            <a:ext cx="1979280" cy="269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18160" y="0"/>
                </a:lnTo>
                <a:lnTo>
                  <a:pt x="21600" y="10800"/>
                </a:lnTo>
                <a:lnTo>
                  <a:pt x="18160" y="21600"/>
                </a:lnTo>
                <a:lnTo>
                  <a:pt x="0" y="21600"/>
                </a:lnTo>
                <a:lnTo>
                  <a:pt x="3440" y="1080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Conclusions</a:t>
            </a:r>
            <a:endParaRPr b="0" lang="en-GB" sz="1800" spc="-1" strike="noStrike">
              <a:latin typeface="Arial"/>
            </a:endParaRPr>
          </a:p>
        </p:txBody>
      </p:sp>
      <p:pic>
        <p:nvPicPr>
          <p:cNvPr id="183" name="" descr=""/>
          <p:cNvPicPr/>
          <p:nvPr/>
        </p:nvPicPr>
        <p:blipFill>
          <a:blip r:embed="rId1"/>
          <a:stretch/>
        </p:blipFill>
        <p:spPr>
          <a:xfrm>
            <a:off x="4860000" y="1260000"/>
            <a:ext cx="5040000" cy="4018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/>
          </p:cNvSpPr>
          <p:nvPr>
            <p:ph type="title"/>
          </p:nvPr>
        </p:nvSpPr>
        <p:spPr>
          <a:xfrm>
            <a:off x="598680" y="90720"/>
            <a:ext cx="10793520" cy="943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/>
          </a:bodyPr>
          <a:p>
            <a:pPr>
              <a:lnSpc>
                <a:spcPct val="100000"/>
              </a:lnSpc>
              <a:buNone/>
            </a:pPr>
            <a:r>
              <a:rPr b="0" lang="en-GB" sz="4400" spc="-1" strike="noStrike">
                <a:solidFill>
                  <a:srgbClr val="ffffff"/>
                </a:solidFill>
                <a:latin typeface="Noto Sans Light"/>
                <a:ea typeface="Noto Sans CJK SC"/>
              </a:rPr>
              <a:t>2. Brain age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185" name="PlaceHolder 2"/>
          <p:cNvSpPr>
            <a:spLocks noGrp="1"/>
          </p:cNvSpPr>
          <p:nvPr>
            <p:ph/>
          </p:nvPr>
        </p:nvSpPr>
        <p:spPr>
          <a:xfrm>
            <a:off x="598680" y="1440000"/>
            <a:ext cx="6956640" cy="3494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8000"/>
          </a:bodyPr>
          <a:p>
            <a:pPr marL="432000" indent="-324000">
              <a:lnSpc>
                <a:spcPct val="100000"/>
              </a:lnSpc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Noto Sans Regular"/>
              </a:rPr>
              <a:t>Brain age gap (BAG)</a:t>
            </a:r>
            <a:endParaRPr b="0" lang="en-GB" sz="3200" spc="-1" strike="noStrike">
              <a:latin typeface="Arial"/>
            </a:endParaRPr>
          </a:p>
          <a:p>
            <a:pPr lvl="1" marL="810000" indent="-270000">
              <a:lnSpc>
                <a:spcPct val="100000"/>
              </a:lnSpc>
              <a:buClr>
                <a:srgbClr val="000000"/>
              </a:buClr>
              <a:buSzPct val="45000"/>
              <a:buFont typeface="StarSymbol"/>
              <a:buAutoNum type="arabicPlain"/>
            </a:pPr>
            <a:r>
              <a:rPr b="0" lang="en-GB" sz="2400" spc="-1" strike="noStrike">
                <a:latin typeface="Noto Sans Regular"/>
              </a:rPr>
              <a:t>Predict a person’s age from a set of MR data features: “Your brain is X years old”</a:t>
            </a:r>
            <a:endParaRPr b="0" lang="en-GB" sz="2400" spc="-1" strike="noStrike">
              <a:latin typeface="Arial"/>
            </a:endParaRPr>
          </a:p>
          <a:p>
            <a:pPr lvl="1" marL="810000" indent="-270000">
              <a:lnSpc>
                <a:spcPct val="100000"/>
              </a:lnSpc>
              <a:buClr>
                <a:srgbClr val="000000"/>
              </a:buClr>
              <a:buSzPct val="45000"/>
              <a:buFont typeface="StarSymbol"/>
              <a:buAutoNum type="arabicPlain"/>
            </a:pPr>
            <a:r>
              <a:rPr b="0" lang="en-GB" sz="2400" spc="-1" strike="noStrike">
                <a:latin typeface="Noto Sans Regular"/>
              </a:rPr>
              <a:t>Calculate the difference between chronological and predicted age</a:t>
            </a:r>
            <a:endParaRPr b="0" lang="en-GB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  <a:buNone/>
            </a:pPr>
            <a:endParaRPr b="0" lang="en-GB" sz="24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Noto Sans Regular"/>
              </a:rPr>
              <a:t>BAG associations</a:t>
            </a:r>
            <a:endParaRPr b="0" lang="en-GB" sz="3200" spc="-1" strike="noStrike">
              <a:latin typeface="Arial"/>
            </a:endParaRPr>
          </a:p>
          <a:p>
            <a:pPr lvl="1" marL="810000" indent="-270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45000"/>
              <a:buFont typeface="Ani"/>
              <a:buChar char="-"/>
            </a:pPr>
            <a:r>
              <a:rPr b="0" lang="en-GB" sz="2400" spc="-1" strike="noStrike">
                <a:latin typeface="Noto Sans Regular"/>
                <a:ea typeface="Noto Sans CJK SC"/>
              </a:rPr>
              <a:t>Related with a multiple phenotypes, clinical symptoms and diagnoses</a:t>
            </a:r>
            <a:r>
              <a:rPr b="0" lang="en-GB" sz="2400" spc="-1" strike="noStrike" baseline="33000">
                <a:latin typeface="Noto Sans Regular"/>
                <a:ea typeface="Noto Sans CJK SC"/>
              </a:rPr>
              <a:t>1</a:t>
            </a:r>
            <a:endParaRPr b="0" lang="en-GB" sz="2400" spc="-1" strike="noStrike">
              <a:latin typeface="Arial"/>
            </a:endParaRPr>
          </a:p>
          <a:p>
            <a:pPr lvl="1" marL="810000" indent="-270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45000"/>
              <a:buFont typeface="Ani"/>
              <a:buChar char="-"/>
            </a:pPr>
            <a:r>
              <a:rPr b="0" lang="en-GB" sz="2400" spc="-1" strike="noStrike">
                <a:latin typeface="Noto Sans Regular"/>
                <a:ea typeface="Noto Sans CJK SC"/>
              </a:rPr>
              <a:t>The larger the physiological expression (e.g., neurodegen.), the bigger the BAG 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186" name=""/>
          <p:cNvSpPr/>
          <p:nvPr/>
        </p:nvSpPr>
        <p:spPr>
          <a:xfrm>
            <a:off x="5443200" y="5359680"/>
            <a:ext cx="4993560" cy="256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1 Franke &amp; Gaser, 2019, Front. Neurol., 789</a:t>
            </a:r>
            <a:endParaRPr b="0" lang="en-GB" sz="1800" spc="-1" strike="noStrike">
              <a:latin typeface="Arial"/>
            </a:endParaRPr>
          </a:p>
        </p:txBody>
      </p:sp>
      <p:pic>
        <p:nvPicPr>
          <p:cNvPr id="187" name="" descr=""/>
          <p:cNvPicPr/>
          <p:nvPr/>
        </p:nvPicPr>
        <p:blipFill>
          <a:blip r:embed="rId1"/>
          <a:stretch/>
        </p:blipFill>
        <p:spPr>
          <a:xfrm>
            <a:off x="8374320" y="2053080"/>
            <a:ext cx="1260360" cy="1077120"/>
          </a:xfrm>
          <a:prstGeom prst="rect">
            <a:avLst/>
          </a:prstGeom>
          <a:ln w="0">
            <a:noFill/>
          </a:ln>
        </p:spPr>
      </p:pic>
      <p:sp>
        <p:nvSpPr>
          <p:cNvPr id="188" name=""/>
          <p:cNvSpPr/>
          <p:nvPr/>
        </p:nvSpPr>
        <p:spPr>
          <a:xfrm>
            <a:off x="8999280" y="3126600"/>
            <a:ext cx="360" cy="115344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89" name=""/>
          <p:cNvSpPr/>
          <p:nvPr/>
        </p:nvSpPr>
        <p:spPr>
          <a:xfrm>
            <a:off x="8174160" y="4312440"/>
            <a:ext cx="1721160" cy="44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Biologically 28 years old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BAG = 6 years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90" name=""/>
          <p:cNvSpPr/>
          <p:nvPr/>
        </p:nvSpPr>
        <p:spPr>
          <a:xfrm>
            <a:off x="8174880" y="1459080"/>
            <a:ext cx="1901160" cy="44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Chronologically 22 years old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91" name=""/>
          <p:cNvSpPr/>
          <p:nvPr/>
        </p:nvSpPr>
        <p:spPr>
          <a:xfrm>
            <a:off x="8099280" y="1350000"/>
            <a:ext cx="1796040" cy="3913560"/>
          </a:xfrm>
          <a:prstGeom prst="rect">
            <a:avLst/>
          </a:prstGeom>
          <a:noFill/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92" name=""/>
          <p:cNvSpPr/>
          <p:nvPr/>
        </p:nvSpPr>
        <p:spPr>
          <a:xfrm rot="5419200">
            <a:off x="8474760" y="3597480"/>
            <a:ext cx="1290600" cy="35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GB" sz="1500" spc="-1" strike="noStrike">
                <a:solidFill>
                  <a:srgbClr val="000000"/>
                </a:solidFill>
                <a:latin typeface="Arial"/>
                <a:ea typeface="DejaVu Sans"/>
              </a:rPr>
              <a:t>Age prediction</a:t>
            </a:r>
            <a:endParaRPr b="0" lang="en-GB" sz="1500" spc="-1" strike="noStrike">
              <a:latin typeface="Arial"/>
            </a:endParaRPr>
          </a:p>
        </p:txBody>
      </p:sp>
      <p:sp>
        <p:nvSpPr>
          <p:cNvPr id="193" name=""/>
          <p:cNvSpPr/>
          <p:nvPr/>
        </p:nvSpPr>
        <p:spPr>
          <a:xfrm>
            <a:off x="2340360" y="720"/>
            <a:ext cx="1979280" cy="269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18160" y="0"/>
                </a:lnTo>
                <a:lnTo>
                  <a:pt x="21600" y="10800"/>
                </a:lnTo>
                <a:lnTo>
                  <a:pt x="18160" y="21600"/>
                </a:lnTo>
                <a:lnTo>
                  <a:pt x="0" y="21600"/>
                </a:lnTo>
                <a:lnTo>
                  <a:pt x="3440" y="10800"/>
                </a:lnTo>
                <a:close/>
              </a:path>
            </a:pathLst>
          </a:custGeom>
          <a:solidFill>
            <a:srgbClr val="d4ea6b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Background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94" name=""/>
          <p:cNvSpPr/>
          <p:nvPr/>
        </p:nvSpPr>
        <p:spPr>
          <a:xfrm>
            <a:off x="3960360" y="720"/>
            <a:ext cx="1979280" cy="269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18160" y="0"/>
                </a:lnTo>
                <a:lnTo>
                  <a:pt x="21600" y="10800"/>
                </a:lnTo>
                <a:lnTo>
                  <a:pt x="18160" y="21600"/>
                </a:lnTo>
                <a:lnTo>
                  <a:pt x="0" y="21600"/>
                </a:lnTo>
                <a:lnTo>
                  <a:pt x="3440" y="1080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Results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95" name=""/>
          <p:cNvSpPr/>
          <p:nvPr/>
        </p:nvSpPr>
        <p:spPr>
          <a:xfrm>
            <a:off x="5580000" y="720"/>
            <a:ext cx="1979280" cy="269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18160" y="0"/>
                </a:lnTo>
                <a:lnTo>
                  <a:pt x="21600" y="10800"/>
                </a:lnTo>
                <a:lnTo>
                  <a:pt x="18160" y="21600"/>
                </a:lnTo>
                <a:lnTo>
                  <a:pt x="0" y="21600"/>
                </a:lnTo>
                <a:lnTo>
                  <a:pt x="3440" y="1080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Conclusions</a:t>
            </a:r>
            <a:endParaRPr b="0" lang="en-GB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PlaceHolder 3"/>
          <p:cNvSpPr/>
          <p:nvPr/>
        </p:nvSpPr>
        <p:spPr>
          <a:xfrm>
            <a:off x="720" y="2565000"/>
            <a:ext cx="10075320" cy="537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GB" sz="4000" spc="-1" strike="noStrike">
                <a:solidFill>
                  <a:srgbClr val="04617b"/>
                </a:solidFill>
                <a:latin typeface="Noto Sans Black"/>
                <a:ea typeface="DejaVu Sans"/>
              </a:rPr>
              <a:t>II. BRAIN AGE(ING)</a:t>
            </a:r>
            <a:endParaRPr b="0" lang="en-GB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PlaceHolder 1"/>
          <p:cNvSpPr>
            <a:spLocks noGrp="1"/>
          </p:cNvSpPr>
          <p:nvPr>
            <p:ph type="title"/>
          </p:nvPr>
        </p:nvSpPr>
        <p:spPr>
          <a:xfrm>
            <a:off x="598680" y="90720"/>
            <a:ext cx="9301320" cy="943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/>
          </a:bodyPr>
          <a:p>
            <a:pPr>
              <a:lnSpc>
                <a:spcPct val="100000"/>
              </a:lnSpc>
              <a:buNone/>
            </a:pPr>
            <a:r>
              <a:rPr b="0" lang="en-GB" sz="4400" spc="-1" strike="noStrike">
                <a:solidFill>
                  <a:srgbClr val="ffffff"/>
                </a:solidFill>
                <a:latin typeface="Noto Sans Light"/>
              </a:rPr>
              <a:t>3. White matter ageing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198" name="PlaceHolder 2"/>
          <p:cNvSpPr>
            <a:spLocks noGrp="1"/>
          </p:cNvSpPr>
          <p:nvPr>
            <p:ph/>
          </p:nvPr>
        </p:nvSpPr>
        <p:spPr>
          <a:xfrm>
            <a:off x="598680" y="1440000"/>
            <a:ext cx="4261320" cy="378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Noto Sans Regular"/>
                <a:ea typeface="Noto Sans CJK SC"/>
              </a:rPr>
              <a:t>Most important features for white matter brain age predictios in UK Biobank (N = 35,749): fornix &amp; forceps minor</a:t>
            </a:r>
            <a:r>
              <a:rPr b="0" lang="en-GB" sz="2400" spc="-1" strike="noStrike" baseline="33000">
                <a:latin typeface="Noto Sans Regular"/>
                <a:ea typeface="Noto Sans CJK SC"/>
              </a:rPr>
              <a:t>1</a:t>
            </a:r>
            <a:endParaRPr b="0" lang="en-GB" sz="24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Noto Sans Regular"/>
                <a:ea typeface="Noto Sans CJK SC"/>
              </a:rPr>
              <a:t>These regions were also outlined in mass correlations of brain features &amp; age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199" name=""/>
          <p:cNvSpPr/>
          <p:nvPr/>
        </p:nvSpPr>
        <p:spPr>
          <a:xfrm>
            <a:off x="2340360" y="720"/>
            <a:ext cx="1979280" cy="269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18160" y="0"/>
                </a:lnTo>
                <a:lnTo>
                  <a:pt x="21600" y="10800"/>
                </a:lnTo>
                <a:lnTo>
                  <a:pt x="18160" y="21600"/>
                </a:lnTo>
                <a:lnTo>
                  <a:pt x="0" y="21600"/>
                </a:lnTo>
                <a:lnTo>
                  <a:pt x="3440" y="1080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Background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200" name=""/>
          <p:cNvSpPr/>
          <p:nvPr/>
        </p:nvSpPr>
        <p:spPr>
          <a:xfrm>
            <a:off x="3960360" y="720"/>
            <a:ext cx="1979280" cy="269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18160" y="0"/>
                </a:lnTo>
                <a:lnTo>
                  <a:pt x="21600" y="10800"/>
                </a:lnTo>
                <a:lnTo>
                  <a:pt x="18160" y="21600"/>
                </a:lnTo>
                <a:lnTo>
                  <a:pt x="0" y="21600"/>
                </a:lnTo>
                <a:lnTo>
                  <a:pt x="3440" y="10800"/>
                </a:lnTo>
                <a:close/>
              </a:path>
            </a:pathLst>
          </a:custGeom>
          <a:solidFill>
            <a:srgbClr val="d4ea6b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Results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201" name=""/>
          <p:cNvSpPr/>
          <p:nvPr/>
        </p:nvSpPr>
        <p:spPr>
          <a:xfrm>
            <a:off x="5580000" y="720"/>
            <a:ext cx="1979280" cy="269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18160" y="0"/>
                </a:lnTo>
                <a:lnTo>
                  <a:pt x="21600" y="10800"/>
                </a:lnTo>
                <a:lnTo>
                  <a:pt x="18160" y="21600"/>
                </a:lnTo>
                <a:lnTo>
                  <a:pt x="0" y="21600"/>
                </a:lnTo>
                <a:lnTo>
                  <a:pt x="3440" y="1080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Conclusions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202" name=""/>
          <p:cNvSpPr/>
          <p:nvPr/>
        </p:nvSpPr>
        <p:spPr>
          <a:xfrm>
            <a:off x="4679640" y="5359680"/>
            <a:ext cx="5757480" cy="256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1 Korbmacher et al., 2023, Hum. Brain Map. 44(10)</a:t>
            </a:r>
            <a:endParaRPr b="0" lang="en-GB" sz="1800" spc="-1" strike="noStrike">
              <a:latin typeface="Arial"/>
            </a:endParaRPr>
          </a:p>
        </p:txBody>
      </p:sp>
      <p:pic>
        <p:nvPicPr>
          <p:cNvPr id="203" name="" descr=""/>
          <p:cNvPicPr/>
          <p:nvPr/>
        </p:nvPicPr>
        <p:blipFill>
          <a:blip r:embed="rId1"/>
          <a:stretch/>
        </p:blipFill>
        <p:spPr>
          <a:xfrm>
            <a:off x="5220000" y="3264120"/>
            <a:ext cx="4734720" cy="2007360"/>
          </a:xfrm>
          <a:prstGeom prst="rect">
            <a:avLst/>
          </a:prstGeom>
          <a:ln w="0">
            <a:noFill/>
          </a:ln>
        </p:spPr>
      </p:pic>
      <p:pic>
        <p:nvPicPr>
          <p:cNvPr id="204" name="" descr=""/>
          <p:cNvPicPr/>
          <p:nvPr/>
        </p:nvPicPr>
        <p:blipFill>
          <a:blip r:embed="rId2"/>
          <a:stretch/>
        </p:blipFill>
        <p:spPr>
          <a:xfrm>
            <a:off x="5189040" y="1192320"/>
            <a:ext cx="4765680" cy="2020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PlaceHolder 1"/>
          <p:cNvSpPr>
            <a:spLocks noGrp="1"/>
          </p:cNvSpPr>
          <p:nvPr>
            <p:ph type="title"/>
          </p:nvPr>
        </p:nvSpPr>
        <p:spPr>
          <a:xfrm>
            <a:off x="598680" y="90720"/>
            <a:ext cx="9301320" cy="943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/>
          </a:bodyPr>
          <a:p>
            <a:pPr>
              <a:lnSpc>
                <a:spcPct val="100000"/>
              </a:lnSpc>
              <a:buNone/>
            </a:pPr>
            <a:r>
              <a:rPr b="0" lang="en-GB" sz="4400" spc="-1" strike="noStrike">
                <a:solidFill>
                  <a:srgbClr val="ffffff"/>
                </a:solidFill>
                <a:latin typeface="Noto Sans Light"/>
              </a:rPr>
              <a:t>3. White matter ageing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206" name="PlaceHolder 2"/>
          <p:cNvSpPr>
            <a:spLocks noGrp="1"/>
          </p:cNvSpPr>
          <p:nvPr>
            <p:ph/>
          </p:nvPr>
        </p:nvSpPr>
        <p:spPr>
          <a:xfrm>
            <a:off x="598680" y="1440000"/>
            <a:ext cx="4081320" cy="378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Noto Sans Regular"/>
                <a:ea typeface="Noto Sans CJK SC"/>
              </a:rPr>
              <a:t>Longitudinal data (UK Biobank: N = 2,329) confirm ageing of fornix &amp; forceps minor</a:t>
            </a:r>
            <a:r>
              <a:rPr b="0" lang="en-GB" sz="2400" spc="-1" strike="noStrike" baseline="33000">
                <a:latin typeface="Noto Sans Regular"/>
                <a:ea typeface="Noto Sans CJK SC"/>
              </a:rPr>
              <a:t>1</a:t>
            </a:r>
            <a:endParaRPr b="0" lang="en-GB" sz="24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Noto Sans Regular"/>
                <a:ea typeface="Noto Sans CJK SC"/>
              </a:rPr>
              <a:t>Additionally cerebellar peduncle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207" name=""/>
          <p:cNvSpPr/>
          <p:nvPr/>
        </p:nvSpPr>
        <p:spPr>
          <a:xfrm>
            <a:off x="2340360" y="720"/>
            <a:ext cx="1979280" cy="269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18160" y="0"/>
                </a:lnTo>
                <a:lnTo>
                  <a:pt x="21600" y="10800"/>
                </a:lnTo>
                <a:lnTo>
                  <a:pt x="18160" y="21600"/>
                </a:lnTo>
                <a:lnTo>
                  <a:pt x="0" y="21600"/>
                </a:lnTo>
                <a:lnTo>
                  <a:pt x="3440" y="1080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Background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208" name=""/>
          <p:cNvSpPr/>
          <p:nvPr/>
        </p:nvSpPr>
        <p:spPr>
          <a:xfrm>
            <a:off x="3960360" y="720"/>
            <a:ext cx="1979280" cy="269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18160" y="0"/>
                </a:lnTo>
                <a:lnTo>
                  <a:pt x="21600" y="10800"/>
                </a:lnTo>
                <a:lnTo>
                  <a:pt x="18160" y="21600"/>
                </a:lnTo>
                <a:lnTo>
                  <a:pt x="0" y="21600"/>
                </a:lnTo>
                <a:lnTo>
                  <a:pt x="3440" y="10800"/>
                </a:lnTo>
                <a:close/>
              </a:path>
            </a:pathLst>
          </a:custGeom>
          <a:solidFill>
            <a:srgbClr val="d4ea6b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Results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209" name=""/>
          <p:cNvSpPr/>
          <p:nvPr/>
        </p:nvSpPr>
        <p:spPr>
          <a:xfrm>
            <a:off x="5580000" y="720"/>
            <a:ext cx="1979280" cy="269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18160" y="0"/>
                </a:lnTo>
                <a:lnTo>
                  <a:pt x="21600" y="10800"/>
                </a:lnTo>
                <a:lnTo>
                  <a:pt x="18160" y="21600"/>
                </a:lnTo>
                <a:lnTo>
                  <a:pt x="0" y="21600"/>
                </a:lnTo>
                <a:lnTo>
                  <a:pt x="3440" y="1080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Conclusions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210" name=""/>
          <p:cNvSpPr/>
          <p:nvPr/>
        </p:nvSpPr>
        <p:spPr>
          <a:xfrm>
            <a:off x="6480000" y="5359680"/>
            <a:ext cx="3957120" cy="256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1 Korbmacher et al., 2023, biorxiv</a:t>
            </a:r>
            <a:endParaRPr b="0" lang="en-GB" sz="1800" spc="-1" strike="noStrike">
              <a:latin typeface="Arial"/>
            </a:endParaRPr>
          </a:p>
        </p:txBody>
      </p:sp>
      <p:pic>
        <p:nvPicPr>
          <p:cNvPr id="211" name="" descr=""/>
          <p:cNvPicPr/>
          <p:nvPr/>
        </p:nvPicPr>
        <p:blipFill>
          <a:blip r:embed="rId1"/>
          <a:stretch/>
        </p:blipFill>
        <p:spPr>
          <a:xfrm>
            <a:off x="5541480" y="1620000"/>
            <a:ext cx="4250880" cy="3240000"/>
          </a:xfrm>
          <a:prstGeom prst="rect">
            <a:avLst/>
          </a:prstGeom>
          <a:ln w="0">
            <a:noFill/>
          </a:ln>
        </p:spPr>
      </p:pic>
      <p:pic>
        <p:nvPicPr>
          <p:cNvPr id="212" name="" descr=""/>
          <p:cNvPicPr/>
          <p:nvPr/>
        </p:nvPicPr>
        <p:blipFill>
          <a:blip r:embed="rId2"/>
          <a:stretch/>
        </p:blipFill>
        <p:spPr>
          <a:xfrm>
            <a:off x="1080000" y="3981240"/>
            <a:ext cx="3780000" cy="1598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PlaceHolder 1"/>
          <p:cNvSpPr>
            <a:spLocks noGrp="1"/>
          </p:cNvSpPr>
          <p:nvPr>
            <p:ph type="title"/>
          </p:nvPr>
        </p:nvSpPr>
        <p:spPr>
          <a:xfrm>
            <a:off x="598680" y="90720"/>
            <a:ext cx="9301320" cy="943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/>
          </a:bodyPr>
          <a:p>
            <a:pPr>
              <a:lnSpc>
                <a:spcPct val="100000"/>
              </a:lnSpc>
              <a:buNone/>
            </a:pPr>
            <a:r>
              <a:rPr b="0" lang="en-GB" sz="4400" spc="-1" strike="noStrike">
                <a:solidFill>
                  <a:srgbClr val="ffffff"/>
                </a:solidFill>
                <a:latin typeface="Noto Sans Light"/>
              </a:rPr>
              <a:t>3. White matter ageing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214" name="PlaceHolder 2"/>
          <p:cNvSpPr>
            <a:spLocks noGrp="1"/>
          </p:cNvSpPr>
          <p:nvPr>
            <p:ph/>
          </p:nvPr>
        </p:nvSpPr>
        <p:spPr>
          <a:xfrm>
            <a:off x="598680" y="1440000"/>
            <a:ext cx="4261320" cy="378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Noto Sans Regular"/>
                <a:ea typeface="Noto Sans CJK SC"/>
              </a:rPr>
              <a:t>Longitudinal data confirm ageing of fornix &amp; forceps minor</a:t>
            </a:r>
            <a:r>
              <a:rPr b="0" lang="en-GB" sz="2400" spc="-1" strike="noStrike" baseline="33000">
                <a:latin typeface="Noto Sans Regular"/>
                <a:ea typeface="Noto Sans CJK SC"/>
              </a:rPr>
              <a:t>1</a:t>
            </a:r>
            <a:endParaRPr b="0" lang="en-GB" sz="24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Noto Sans Regular"/>
                <a:ea typeface="Noto Sans CJK SC"/>
              </a:rPr>
              <a:t>Additionally cerebral peduncle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215" name=""/>
          <p:cNvSpPr/>
          <p:nvPr/>
        </p:nvSpPr>
        <p:spPr>
          <a:xfrm>
            <a:off x="2340360" y="720"/>
            <a:ext cx="1979280" cy="269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18160" y="0"/>
                </a:lnTo>
                <a:lnTo>
                  <a:pt x="21600" y="10800"/>
                </a:lnTo>
                <a:lnTo>
                  <a:pt x="18160" y="21600"/>
                </a:lnTo>
                <a:lnTo>
                  <a:pt x="0" y="21600"/>
                </a:lnTo>
                <a:lnTo>
                  <a:pt x="3440" y="1080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Background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216" name=""/>
          <p:cNvSpPr/>
          <p:nvPr/>
        </p:nvSpPr>
        <p:spPr>
          <a:xfrm>
            <a:off x="3960360" y="720"/>
            <a:ext cx="1979280" cy="269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18160" y="0"/>
                </a:lnTo>
                <a:lnTo>
                  <a:pt x="21600" y="10800"/>
                </a:lnTo>
                <a:lnTo>
                  <a:pt x="18160" y="21600"/>
                </a:lnTo>
                <a:lnTo>
                  <a:pt x="0" y="21600"/>
                </a:lnTo>
                <a:lnTo>
                  <a:pt x="3440" y="10800"/>
                </a:lnTo>
                <a:close/>
              </a:path>
            </a:pathLst>
          </a:custGeom>
          <a:solidFill>
            <a:srgbClr val="d4ea6b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Results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217" name=""/>
          <p:cNvSpPr/>
          <p:nvPr/>
        </p:nvSpPr>
        <p:spPr>
          <a:xfrm>
            <a:off x="5580000" y="720"/>
            <a:ext cx="1979280" cy="269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18160" y="0"/>
                </a:lnTo>
                <a:lnTo>
                  <a:pt x="21600" y="10800"/>
                </a:lnTo>
                <a:lnTo>
                  <a:pt x="18160" y="21600"/>
                </a:lnTo>
                <a:lnTo>
                  <a:pt x="0" y="21600"/>
                </a:lnTo>
                <a:lnTo>
                  <a:pt x="3440" y="1080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Conclusions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218" name=""/>
          <p:cNvSpPr/>
          <p:nvPr/>
        </p:nvSpPr>
        <p:spPr>
          <a:xfrm>
            <a:off x="6480000" y="5359680"/>
            <a:ext cx="3957120" cy="256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1 Korbmacher et al., 2023, biorxiv</a:t>
            </a:r>
            <a:endParaRPr b="0" lang="en-GB" sz="1800" spc="-1" strike="noStrike">
              <a:latin typeface="Arial"/>
            </a:endParaRPr>
          </a:p>
        </p:txBody>
      </p:sp>
      <p:pic>
        <p:nvPicPr>
          <p:cNvPr id="219" name="" descr=""/>
          <p:cNvPicPr/>
          <p:nvPr/>
        </p:nvPicPr>
        <p:blipFill>
          <a:blip r:embed="rId1"/>
          <a:stretch/>
        </p:blipFill>
        <p:spPr>
          <a:xfrm>
            <a:off x="180000" y="25560"/>
            <a:ext cx="9540720" cy="56451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12028</TotalTime>
  <Application>LibreOffice/7.3.7.2$Linux_X86_64 LibreOffice_project/30$Build-2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2022-05-21T22:17:07Z</dcterms:created>
  <dc:creator/>
  <dc:description/>
  <dc:language>en-GB</dc:language>
  <cp:lastModifiedBy>Max Korbmacher</cp:lastModifiedBy>
  <dcterms:modified xsi:type="dcterms:W3CDTF">2024-01-22T15:35:24Z</dcterms:modified>
  <cp:revision>108</cp:revision>
  <dc:subject/>
  <dc:title>Alizarin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/>
</file>